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1" r:id="rId1"/>
  </p:sldMasterIdLst>
  <p:notesMasterIdLst>
    <p:notesMasterId r:id="rId19"/>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984"/>
  </p:normalViewPr>
  <p:slideViewPr>
    <p:cSldViewPr snapToGrid="0" snapToObjects="1">
      <p:cViewPr varScale="1">
        <p:scale>
          <a:sx n="95" d="100"/>
          <a:sy n="95" d="100"/>
        </p:scale>
        <p:origin x="1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FB192-742E-8142-A3CB-3FF4120B8B77}"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356E5-EB7E-834A-AB8C-7E1A882AB876}" type="slidenum">
              <a:rPr lang="en-US" smtClean="0"/>
              <a:t>‹#›</a:t>
            </a:fld>
            <a:endParaRPr lang="en-US"/>
          </a:p>
        </p:txBody>
      </p:sp>
    </p:spTree>
    <p:extLst>
      <p:ext uri="{BB962C8B-B14F-4D97-AF65-F5344CB8AC3E}">
        <p14:creationId xmlns:p14="http://schemas.microsoft.com/office/powerpoint/2010/main" val="222442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a:t>
            </a:r>
            <a:r>
              <a:rPr lang="en-US" dirty="0" err="1"/>
              <a:t>airData$age</a:t>
            </a:r>
            <a:r>
              <a:rPr lang="en-US" dirty="0"/>
              <a:t>)</a:t>
            </a:r>
          </a:p>
          <a:p>
            <a:r>
              <a:rPr lang="en-US" dirty="0"/>
              <a:t>Creates histogram of ages</a:t>
            </a:r>
          </a:p>
          <a:p>
            <a:r>
              <a:rPr lang="en-US" dirty="0"/>
              <a:t>hist(</a:t>
            </a:r>
            <a:r>
              <a:rPr lang="en-US" dirty="0" err="1"/>
              <a:t>airData$departure_delay_in_minutes</a:t>
            </a:r>
            <a:r>
              <a:rPr lang="en-US" dirty="0"/>
              <a:t>)</a:t>
            </a:r>
          </a:p>
          <a:p>
            <a:r>
              <a:rPr lang="en-US" dirty="0"/>
              <a:t>Creates histogram of delays on departure flights</a:t>
            </a:r>
          </a:p>
        </p:txBody>
      </p:sp>
      <p:sp>
        <p:nvSpPr>
          <p:cNvPr id="4" name="Slide Number Placeholder 3"/>
          <p:cNvSpPr>
            <a:spLocks noGrp="1"/>
          </p:cNvSpPr>
          <p:nvPr>
            <p:ph type="sldNum" sz="quarter" idx="5"/>
          </p:nvPr>
        </p:nvSpPr>
        <p:spPr/>
        <p:txBody>
          <a:bodyPr/>
          <a:lstStyle/>
          <a:p>
            <a:fld id="{5A6356E5-EB7E-834A-AB8C-7E1A882AB876}" type="slidenum">
              <a:rPr lang="en-US" smtClean="0"/>
              <a:t>2</a:t>
            </a:fld>
            <a:endParaRPr lang="en-US"/>
          </a:p>
        </p:txBody>
      </p:sp>
    </p:spTree>
    <p:extLst>
      <p:ext uri="{BB962C8B-B14F-4D97-AF65-F5344CB8AC3E}">
        <p14:creationId xmlns:p14="http://schemas.microsoft.com/office/powerpoint/2010/main" val="1214524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detractors &lt;- </a:t>
            </a:r>
            <a:r>
              <a:rPr lang="en-US" dirty="0" err="1"/>
              <a:t>airData</a:t>
            </a:r>
            <a:r>
              <a:rPr lang="en-US" dirty="0"/>
              <a:t> %&gt;% filter(</a:t>
            </a:r>
            <a:r>
              <a:rPr lang="en-US" dirty="0" err="1"/>
              <a:t>likelihood_to_recommend</a:t>
            </a:r>
            <a:r>
              <a:rPr lang="en-US" dirty="0"/>
              <a:t> &lt; 7)</a:t>
            </a:r>
          </a:p>
          <a:p>
            <a:r>
              <a:rPr lang="en-US" dirty="0"/>
              <a:t>creates new data frame with only rows that have a likelihood to recommend that are less than 7</a:t>
            </a:r>
          </a:p>
          <a:p>
            <a:r>
              <a:rPr lang="en-US" dirty="0"/>
              <a:t>library(ggplot2)</a:t>
            </a:r>
          </a:p>
          <a:p>
            <a:r>
              <a:rPr lang="en-US" dirty="0"/>
              <a:t>library(</a:t>
            </a:r>
            <a:r>
              <a:rPr lang="en-US" dirty="0" err="1"/>
              <a:t>ggmap</a:t>
            </a:r>
            <a:r>
              <a:rPr lang="en-US" dirty="0"/>
              <a:t>)</a:t>
            </a:r>
          </a:p>
          <a:p>
            <a:r>
              <a:rPr lang="en-US" dirty="0" err="1"/>
              <a:t>usmap</a:t>
            </a:r>
            <a:r>
              <a:rPr lang="en-US" dirty="0"/>
              <a:t> &lt;- </a:t>
            </a:r>
            <a:r>
              <a:rPr lang="en-US" dirty="0" err="1"/>
              <a:t>get_stamenmap</a:t>
            </a:r>
            <a:r>
              <a:rPr lang="en-US" dirty="0"/>
              <a:t>(</a:t>
            </a:r>
            <a:r>
              <a:rPr lang="en-US" dirty="0" err="1"/>
              <a:t>bbox</a:t>
            </a:r>
            <a:r>
              <a:rPr lang="en-US" dirty="0"/>
              <a:t>=c(left=-167.50, bottom=7.45, right=-50.19, top=71.58),</a:t>
            </a:r>
          </a:p>
          <a:p>
            <a:r>
              <a:rPr lang="en-US" dirty="0"/>
              <a:t>                       zoom=3, </a:t>
            </a:r>
            <a:r>
              <a:rPr lang="en-US" dirty="0" err="1"/>
              <a:t>maptype</a:t>
            </a:r>
            <a:r>
              <a:rPr lang="en-US" dirty="0"/>
              <a:t> = "toner")</a:t>
            </a:r>
          </a:p>
          <a:p>
            <a:r>
              <a:rPr lang="en-US" dirty="0"/>
              <a:t>gets map of the </a:t>
            </a:r>
            <a:r>
              <a:rPr lang="en-US" dirty="0" err="1"/>
              <a:t>usa</a:t>
            </a:r>
            <a:endParaRPr lang="en-US" dirty="0"/>
          </a:p>
          <a:p>
            <a:r>
              <a:rPr lang="en-US" dirty="0" err="1"/>
              <a:t>usmap</a:t>
            </a:r>
            <a:r>
              <a:rPr lang="en-US" dirty="0"/>
              <a:t> &lt;- </a:t>
            </a:r>
            <a:r>
              <a:rPr lang="en-US" dirty="0" err="1"/>
              <a:t>get_stamenmap</a:t>
            </a:r>
            <a:r>
              <a:rPr lang="en-US" dirty="0"/>
              <a:t>(</a:t>
            </a:r>
            <a:r>
              <a:rPr lang="en-US" dirty="0" err="1"/>
              <a:t>bbox</a:t>
            </a:r>
            <a:r>
              <a:rPr lang="en-US" dirty="0"/>
              <a:t>=c(left=-167.50, bottom=7.45, right=-50.19, top=71.58),</a:t>
            </a:r>
          </a:p>
          <a:p>
            <a:r>
              <a:rPr lang="en-US" dirty="0"/>
              <a:t>                       zoom=3, </a:t>
            </a:r>
            <a:r>
              <a:rPr lang="en-US" dirty="0" err="1"/>
              <a:t>maptype</a:t>
            </a:r>
            <a:r>
              <a:rPr lang="en-US" dirty="0"/>
              <a:t> = "toner")</a:t>
            </a:r>
          </a:p>
          <a:p>
            <a:r>
              <a:rPr lang="en-US" dirty="0" err="1"/>
              <a:t>ggmap</a:t>
            </a:r>
            <a:r>
              <a:rPr lang="en-US" dirty="0"/>
              <a:t>(</a:t>
            </a:r>
            <a:r>
              <a:rPr lang="en-US" dirty="0" err="1"/>
              <a:t>usmap</a:t>
            </a:r>
            <a:r>
              <a:rPr lang="en-US" dirty="0"/>
              <a:t>) + </a:t>
            </a:r>
            <a:r>
              <a:rPr lang="en-US" dirty="0" err="1"/>
              <a:t>geom_point</a:t>
            </a:r>
            <a:r>
              <a:rPr lang="en-US" dirty="0"/>
              <a:t>(data=detractors, </a:t>
            </a:r>
            <a:r>
              <a:rPr lang="en-US" dirty="0" err="1"/>
              <a:t>aes</a:t>
            </a:r>
            <a:r>
              <a:rPr lang="en-US" dirty="0"/>
              <a:t>(x=</a:t>
            </a:r>
            <a:r>
              <a:rPr lang="en-US" dirty="0" err="1"/>
              <a:t>olong</a:t>
            </a:r>
            <a:r>
              <a:rPr lang="en-US" dirty="0"/>
              <a:t>, y=</a:t>
            </a:r>
            <a:r>
              <a:rPr lang="en-US" dirty="0" err="1"/>
              <a:t>olat</a:t>
            </a:r>
            <a:r>
              <a:rPr lang="en-US" dirty="0"/>
              <a:t>,</a:t>
            </a:r>
          </a:p>
          <a:p>
            <a:r>
              <a:rPr lang="en-US" dirty="0"/>
              <a:t>                                               color=</a:t>
            </a:r>
            <a:r>
              <a:rPr lang="en-US" dirty="0" err="1"/>
              <a:t>likelihood_to_recommend</a:t>
            </a:r>
            <a:r>
              <a:rPr lang="en-US" dirty="0"/>
              <a:t>))</a:t>
            </a:r>
          </a:p>
          <a:p>
            <a:r>
              <a:rPr lang="en-US" dirty="0"/>
              <a:t>creates map of origin cities that are in the detractors dataset created above, and then is shaded by their likelihood to recommend</a:t>
            </a:r>
          </a:p>
        </p:txBody>
      </p:sp>
      <p:sp>
        <p:nvSpPr>
          <p:cNvPr id="4" name="Slide Number Placeholder 3"/>
          <p:cNvSpPr>
            <a:spLocks noGrp="1"/>
          </p:cNvSpPr>
          <p:nvPr>
            <p:ph type="sldNum" sz="quarter" idx="5"/>
          </p:nvPr>
        </p:nvSpPr>
        <p:spPr/>
        <p:txBody>
          <a:bodyPr/>
          <a:lstStyle/>
          <a:p>
            <a:fld id="{5A6356E5-EB7E-834A-AB8C-7E1A882AB876}" type="slidenum">
              <a:rPr lang="en-US" smtClean="0"/>
              <a:t>11</a:t>
            </a:fld>
            <a:endParaRPr lang="en-US"/>
          </a:p>
        </p:txBody>
      </p:sp>
    </p:spTree>
    <p:extLst>
      <p:ext uri="{BB962C8B-B14F-4D97-AF65-F5344CB8AC3E}">
        <p14:creationId xmlns:p14="http://schemas.microsoft.com/office/powerpoint/2010/main" val="185886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a:t>
            </a:r>
            <a:r>
              <a:rPr lang="en-US" dirty="0" err="1"/>
              <a:t>quanteda</a:t>
            </a:r>
            <a:r>
              <a:rPr lang="en-US" dirty="0"/>
              <a:t>)</a:t>
            </a:r>
          </a:p>
          <a:p>
            <a:r>
              <a:rPr lang="en-US" dirty="0" err="1"/>
              <a:t>detractCorpus</a:t>
            </a:r>
            <a:r>
              <a:rPr lang="en-US" dirty="0"/>
              <a:t> &lt;- corpus(</a:t>
            </a:r>
            <a:r>
              <a:rPr lang="en-US" dirty="0" err="1"/>
              <a:t>detractors$free_text</a:t>
            </a:r>
            <a:r>
              <a:rPr lang="en-US" dirty="0"/>
              <a:t>)</a:t>
            </a:r>
          </a:p>
          <a:p>
            <a:r>
              <a:rPr lang="en-US" dirty="0"/>
              <a:t>this creates a corpus of the text written by detractors</a:t>
            </a:r>
          </a:p>
          <a:p>
            <a:r>
              <a:rPr lang="en-US" dirty="0" err="1"/>
              <a:t>promoteCorpus</a:t>
            </a:r>
            <a:r>
              <a:rPr lang="en-US" dirty="0"/>
              <a:t> &lt;- corpus(</a:t>
            </a:r>
            <a:r>
              <a:rPr lang="en-US" dirty="0" err="1"/>
              <a:t>promoters$free_text</a:t>
            </a:r>
            <a:r>
              <a:rPr lang="en-US" dirty="0"/>
              <a:t>)</a:t>
            </a:r>
          </a:p>
          <a:p>
            <a:r>
              <a:rPr lang="en-US" dirty="0"/>
              <a:t>this creates a corpus of the text written by promoters</a:t>
            </a:r>
          </a:p>
          <a:p>
            <a:r>
              <a:rPr lang="en-US" dirty="0" err="1"/>
              <a:t>detract_dfm</a:t>
            </a:r>
            <a:r>
              <a:rPr lang="en-US" dirty="0"/>
              <a:t> &lt;- </a:t>
            </a:r>
            <a:r>
              <a:rPr lang="en-US" dirty="0" err="1"/>
              <a:t>dfm</a:t>
            </a:r>
            <a:r>
              <a:rPr lang="en-US" dirty="0"/>
              <a:t>(</a:t>
            </a:r>
            <a:r>
              <a:rPr lang="en-US" dirty="0" err="1"/>
              <a:t>detractCorpus,remove_punct</a:t>
            </a:r>
            <a:r>
              <a:rPr lang="en-US" dirty="0"/>
              <a:t> = TRUE, remove = </a:t>
            </a:r>
            <a:r>
              <a:rPr lang="en-US" dirty="0" err="1"/>
              <a:t>stopwords</a:t>
            </a:r>
            <a:r>
              <a:rPr lang="en-US" dirty="0"/>
              <a:t>('</a:t>
            </a:r>
            <a:r>
              <a:rPr lang="en-US" dirty="0" err="1"/>
              <a:t>english</a:t>
            </a:r>
            <a:r>
              <a:rPr lang="en-US" dirty="0"/>
              <a:t>'))</a:t>
            </a:r>
          </a:p>
          <a:p>
            <a:r>
              <a:rPr lang="en-US" dirty="0"/>
              <a:t>makes a document feature matrix of the words in our detract corpus and removes punctuation and stop words.</a:t>
            </a:r>
          </a:p>
          <a:p>
            <a:r>
              <a:rPr lang="en-US" dirty="0" err="1"/>
              <a:t>promote_dfm</a:t>
            </a:r>
            <a:r>
              <a:rPr lang="en-US" dirty="0"/>
              <a:t> &lt;- </a:t>
            </a:r>
            <a:r>
              <a:rPr lang="en-US" dirty="0" err="1"/>
              <a:t>dfm</a:t>
            </a:r>
            <a:r>
              <a:rPr lang="en-US" dirty="0"/>
              <a:t>(</a:t>
            </a:r>
            <a:r>
              <a:rPr lang="en-US" dirty="0" err="1"/>
              <a:t>promoteCorpus,remove_punct</a:t>
            </a:r>
            <a:r>
              <a:rPr lang="en-US" dirty="0"/>
              <a:t> = TRUE, remove = </a:t>
            </a:r>
            <a:r>
              <a:rPr lang="en-US" dirty="0" err="1"/>
              <a:t>stopwords</a:t>
            </a:r>
            <a:r>
              <a:rPr lang="en-US" dirty="0"/>
              <a:t>('</a:t>
            </a:r>
            <a:r>
              <a:rPr lang="en-US" dirty="0" err="1"/>
              <a:t>english</a:t>
            </a:r>
            <a:r>
              <a:rPr lang="en-US" dirty="0"/>
              <a:t>'))</a:t>
            </a:r>
          </a:p>
          <a:p>
            <a:r>
              <a:rPr lang="en-US" dirty="0"/>
              <a:t>makes a document feature matrix of the words in our promote corpus, and removes punctuation and stop words.</a:t>
            </a:r>
          </a:p>
          <a:p>
            <a:r>
              <a:rPr lang="en-US" dirty="0" err="1"/>
              <a:t>textplot_wordcloud</a:t>
            </a:r>
            <a:r>
              <a:rPr lang="en-US" dirty="0"/>
              <a:t>(</a:t>
            </a:r>
            <a:r>
              <a:rPr lang="en-US" dirty="0" err="1"/>
              <a:t>detract_dfm</a:t>
            </a:r>
            <a:r>
              <a:rPr lang="en-US" dirty="0"/>
              <a:t>, </a:t>
            </a:r>
            <a:r>
              <a:rPr lang="en-US" dirty="0" err="1"/>
              <a:t>min_count</a:t>
            </a:r>
            <a:r>
              <a:rPr lang="en-US" dirty="0"/>
              <a:t> = 1)</a:t>
            </a:r>
          </a:p>
          <a:p>
            <a:r>
              <a:rPr lang="en-US" dirty="0"/>
              <a:t>this creates a word cloud of the document feature matrix from the detractors, with the word only having to appear once.</a:t>
            </a:r>
          </a:p>
          <a:p>
            <a:r>
              <a:rPr lang="en-US" dirty="0" err="1"/>
              <a:t>textplot_wordcloud</a:t>
            </a:r>
            <a:r>
              <a:rPr lang="en-US" dirty="0"/>
              <a:t>(</a:t>
            </a:r>
            <a:r>
              <a:rPr lang="en-US" dirty="0" err="1"/>
              <a:t>promote_dfm</a:t>
            </a:r>
            <a:r>
              <a:rPr lang="en-US" dirty="0"/>
              <a:t>, </a:t>
            </a:r>
            <a:r>
              <a:rPr lang="en-US" dirty="0" err="1"/>
              <a:t>min_count</a:t>
            </a:r>
            <a:r>
              <a:rPr lang="en-US" dirty="0"/>
              <a:t> = 1)</a:t>
            </a:r>
          </a:p>
          <a:p>
            <a:r>
              <a:rPr lang="en-US" dirty="0"/>
              <a:t>this creates a word cloud of the document feature matrix from the promoters, with the word only having to appear once.</a:t>
            </a:r>
          </a:p>
        </p:txBody>
      </p:sp>
      <p:sp>
        <p:nvSpPr>
          <p:cNvPr id="4" name="Slide Number Placeholder 3"/>
          <p:cNvSpPr>
            <a:spLocks noGrp="1"/>
          </p:cNvSpPr>
          <p:nvPr>
            <p:ph type="sldNum" sz="quarter" idx="5"/>
          </p:nvPr>
        </p:nvSpPr>
        <p:spPr/>
        <p:txBody>
          <a:bodyPr/>
          <a:lstStyle/>
          <a:p>
            <a:fld id="{5A6356E5-EB7E-834A-AB8C-7E1A882AB876}" type="slidenum">
              <a:rPr lang="en-US" smtClean="0"/>
              <a:t>12</a:t>
            </a:fld>
            <a:endParaRPr lang="en-US"/>
          </a:p>
        </p:txBody>
      </p:sp>
    </p:spTree>
    <p:extLst>
      <p:ext uri="{BB962C8B-B14F-4D97-AF65-F5344CB8AC3E}">
        <p14:creationId xmlns:p14="http://schemas.microsoft.com/office/powerpoint/2010/main" val="981879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posWords</a:t>
            </a:r>
            <a:r>
              <a:rPr lang="en-US" dirty="0"/>
              <a:t> &lt;- scan("positive-</a:t>
            </a:r>
            <a:r>
              <a:rPr lang="en-US" dirty="0" err="1"/>
              <a:t>words.txt</a:t>
            </a:r>
            <a:r>
              <a:rPr lang="en-US" dirty="0"/>
              <a:t>", character(0), </a:t>
            </a:r>
            <a:r>
              <a:rPr lang="en-US" dirty="0" err="1"/>
              <a:t>sep</a:t>
            </a:r>
            <a:r>
              <a:rPr lang="en-US" dirty="0"/>
              <a:t> = "\n")</a:t>
            </a:r>
          </a:p>
          <a:p>
            <a:r>
              <a:rPr lang="en-US" dirty="0"/>
              <a:t>reads in positive words from the positive words text given</a:t>
            </a:r>
          </a:p>
          <a:p>
            <a:r>
              <a:rPr lang="en-US" dirty="0" err="1"/>
              <a:t>negWords</a:t>
            </a:r>
            <a:r>
              <a:rPr lang="en-US" dirty="0"/>
              <a:t> &lt;- scan("negative-</a:t>
            </a:r>
            <a:r>
              <a:rPr lang="en-US" dirty="0" err="1"/>
              <a:t>words.txt</a:t>
            </a:r>
            <a:r>
              <a:rPr lang="en-US" dirty="0"/>
              <a:t>", character(0), </a:t>
            </a:r>
            <a:r>
              <a:rPr lang="en-US" dirty="0" err="1"/>
              <a:t>sep</a:t>
            </a:r>
            <a:r>
              <a:rPr lang="en-US" dirty="0"/>
              <a:t> = "\n")</a:t>
            </a:r>
          </a:p>
          <a:p>
            <a:r>
              <a:rPr lang="en-US" dirty="0"/>
              <a:t>reads in negative words from the positive words text given</a:t>
            </a:r>
          </a:p>
          <a:p>
            <a:r>
              <a:rPr lang="en-US" dirty="0" err="1"/>
              <a:t>posWords</a:t>
            </a:r>
            <a:r>
              <a:rPr lang="en-US" dirty="0"/>
              <a:t> &lt;- </a:t>
            </a:r>
            <a:r>
              <a:rPr lang="en-US" dirty="0" err="1"/>
              <a:t>posWords</a:t>
            </a:r>
            <a:r>
              <a:rPr lang="en-US" dirty="0"/>
              <a:t>[-1:-34]</a:t>
            </a:r>
          </a:p>
          <a:p>
            <a:r>
              <a:rPr lang="en-US" dirty="0"/>
              <a:t>removes first 34 rows from </a:t>
            </a:r>
            <a:r>
              <a:rPr lang="en-US" dirty="0" err="1"/>
              <a:t>posWords</a:t>
            </a:r>
            <a:r>
              <a:rPr lang="en-US" dirty="0"/>
              <a:t> that don't contain words</a:t>
            </a:r>
          </a:p>
          <a:p>
            <a:r>
              <a:rPr lang="en-US" dirty="0" err="1"/>
              <a:t>negWords</a:t>
            </a:r>
            <a:r>
              <a:rPr lang="en-US" dirty="0"/>
              <a:t> &lt;- </a:t>
            </a:r>
            <a:r>
              <a:rPr lang="en-US" dirty="0" err="1"/>
              <a:t>negWords</a:t>
            </a:r>
            <a:r>
              <a:rPr lang="en-US" dirty="0"/>
              <a:t>[-1:-34]</a:t>
            </a:r>
          </a:p>
          <a:p>
            <a:r>
              <a:rPr lang="en-US" dirty="0"/>
              <a:t>removes first 34 rows from </a:t>
            </a:r>
            <a:r>
              <a:rPr lang="en-US" dirty="0" err="1"/>
              <a:t>negWords</a:t>
            </a:r>
            <a:r>
              <a:rPr lang="en-US" dirty="0"/>
              <a:t> that don't contain words</a:t>
            </a:r>
          </a:p>
          <a:p>
            <a:r>
              <a:rPr lang="en-US" dirty="0"/>
              <a:t>d &lt;- </a:t>
            </a:r>
            <a:r>
              <a:rPr lang="en-US" dirty="0" err="1"/>
              <a:t>as.matrix</a:t>
            </a:r>
            <a:r>
              <a:rPr lang="en-US" dirty="0"/>
              <a:t>(</a:t>
            </a:r>
            <a:r>
              <a:rPr lang="en-US" dirty="0" err="1"/>
              <a:t>detract_dfm</a:t>
            </a:r>
            <a:r>
              <a:rPr lang="en-US" dirty="0"/>
              <a:t>)</a:t>
            </a:r>
          </a:p>
          <a:p>
            <a:r>
              <a:rPr lang="en-US" dirty="0"/>
              <a:t>converts out detractor document feature matrix into a matrix</a:t>
            </a:r>
          </a:p>
          <a:p>
            <a:r>
              <a:rPr lang="en-US" dirty="0" err="1"/>
              <a:t>dPerWord</a:t>
            </a:r>
            <a:r>
              <a:rPr lang="en-US" dirty="0"/>
              <a:t> &lt;- </a:t>
            </a:r>
            <a:r>
              <a:rPr lang="en-US" dirty="0" err="1"/>
              <a:t>colSums</a:t>
            </a:r>
            <a:r>
              <a:rPr lang="en-US" dirty="0"/>
              <a:t>(d)</a:t>
            </a:r>
          </a:p>
          <a:p>
            <a:r>
              <a:rPr lang="en-US" dirty="0"/>
              <a:t>this sums the columns of our new matrix d so we can see how many times each word occurs</a:t>
            </a:r>
          </a:p>
          <a:p>
            <a:r>
              <a:rPr lang="en-US" dirty="0" err="1"/>
              <a:t>matchedPdetract</a:t>
            </a:r>
            <a:r>
              <a:rPr lang="en-US" dirty="0"/>
              <a:t> &lt;- match(names(</a:t>
            </a:r>
            <a:r>
              <a:rPr lang="en-US" dirty="0" err="1"/>
              <a:t>dPerWord</a:t>
            </a:r>
            <a:r>
              <a:rPr lang="en-US" dirty="0"/>
              <a:t>), </a:t>
            </a:r>
            <a:r>
              <a:rPr lang="en-US" dirty="0" err="1"/>
              <a:t>posWords</a:t>
            </a:r>
            <a:r>
              <a:rPr lang="en-US" dirty="0"/>
              <a:t>, </a:t>
            </a:r>
            <a:r>
              <a:rPr lang="en-US" dirty="0" err="1"/>
              <a:t>nomatch</a:t>
            </a:r>
            <a:r>
              <a:rPr lang="en-US" dirty="0"/>
              <a:t> = 0)</a:t>
            </a:r>
          </a:p>
          <a:p>
            <a:r>
              <a:rPr lang="en-US" dirty="0"/>
              <a:t>this matches words from our </a:t>
            </a:r>
            <a:r>
              <a:rPr lang="en-US" dirty="0" err="1"/>
              <a:t>dPerWord</a:t>
            </a:r>
            <a:r>
              <a:rPr lang="en-US" dirty="0"/>
              <a:t> and </a:t>
            </a:r>
            <a:r>
              <a:rPr lang="en-US" dirty="0" err="1"/>
              <a:t>posWords</a:t>
            </a:r>
            <a:r>
              <a:rPr lang="en-US" dirty="0"/>
              <a:t>, if there is no match there will be a 0</a:t>
            </a:r>
          </a:p>
          <a:p>
            <a:r>
              <a:rPr lang="en-US" dirty="0" err="1"/>
              <a:t>dPerWord</a:t>
            </a:r>
            <a:r>
              <a:rPr lang="en-US" dirty="0"/>
              <a:t>[</a:t>
            </a:r>
            <a:r>
              <a:rPr lang="en-US" dirty="0" err="1"/>
              <a:t>matchedPdetract</a:t>
            </a:r>
            <a:r>
              <a:rPr lang="en-US" dirty="0"/>
              <a:t> != 0]</a:t>
            </a:r>
          </a:p>
          <a:p>
            <a:r>
              <a:rPr lang="en-US" dirty="0"/>
              <a:t>this shows the words that had a match between </a:t>
            </a:r>
            <a:r>
              <a:rPr lang="en-US" dirty="0" err="1"/>
              <a:t>dPerWord</a:t>
            </a:r>
            <a:r>
              <a:rPr lang="en-US" dirty="0"/>
              <a:t> and </a:t>
            </a:r>
            <a:r>
              <a:rPr lang="en-US" dirty="0" err="1"/>
              <a:t>posWords</a:t>
            </a:r>
            <a:r>
              <a:rPr lang="en-US" dirty="0"/>
              <a:t> by showing all the non-zeros in </a:t>
            </a:r>
            <a:r>
              <a:rPr lang="en-US" dirty="0" err="1"/>
              <a:t>matchedPdetract</a:t>
            </a:r>
            <a:r>
              <a:rPr lang="en-US" dirty="0"/>
              <a:t> within </a:t>
            </a:r>
            <a:r>
              <a:rPr lang="en-US" dirty="0" err="1"/>
              <a:t>dPerWord</a:t>
            </a:r>
            <a:endParaRPr lang="en-US" dirty="0"/>
          </a:p>
          <a:p>
            <a:r>
              <a:rPr lang="en-US" dirty="0"/>
              <a:t>sum(</a:t>
            </a:r>
            <a:r>
              <a:rPr lang="en-US" dirty="0" err="1"/>
              <a:t>matchedPdetract</a:t>
            </a:r>
            <a:r>
              <a:rPr lang="en-US" dirty="0"/>
              <a:t> != 0)</a:t>
            </a:r>
          </a:p>
          <a:p>
            <a:r>
              <a:rPr lang="en-US" dirty="0"/>
              <a:t>shows the amount words matched between </a:t>
            </a:r>
            <a:r>
              <a:rPr lang="en-US" dirty="0" err="1"/>
              <a:t>dPerWord</a:t>
            </a:r>
            <a:r>
              <a:rPr lang="en-US" dirty="0"/>
              <a:t> and </a:t>
            </a:r>
            <a:r>
              <a:rPr lang="en-US" dirty="0" err="1"/>
              <a:t>posWords</a:t>
            </a:r>
            <a:endParaRPr lang="en-US" dirty="0"/>
          </a:p>
          <a:p>
            <a:r>
              <a:rPr lang="en-US" dirty="0" err="1"/>
              <a:t>matchedNdetract</a:t>
            </a:r>
            <a:r>
              <a:rPr lang="en-US" dirty="0"/>
              <a:t> &lt;- match(names(</a:t>
            </a:r>
            <a:r>
              <a:rPr lang="en-US" dirty="0" err="1"/>
              <a:t>dPerWord</a:t>
            </a:r>
            <a:r>
              <a:rPr lang="en-US" dirty="0"/>
              <a:t>), </a:t>
            </a:r>
            <a:r>
              <a:rPr lang="en-US" dirty="0" err="1"/>
              <a:t>negWords</a:t>
            </a:r>
            <a:r>
              <a:rPr lang="en-US" dirty="0"/>
              <a:t>, </a:t>
            </a:r>
            <a:r>
              <a:rPr lang="en-US" dirty="0" err="1"/>
              <a:t>nomatch</a:t>
            </a:r>
            <a:r>
              <a:rPr lang="en-US" dirty="0"/>
              <a:t> = 0)</a:t>
            </a:r>
          </a:p>
          <a:p>
            <a:r>
              <a:rPr lang="en-US" dirty="0"/>
              <a:t>this matches words from our </a:t>
            </a:r>
            <a:r>
              <a:rPr lang="en-US" dirty="0" err="1"/>
              <a:t>dPerWord</a:t>
            </a:r>
            <a:r>
              <a:rPr lang="en-US" dirty="0"/>
              <a:t> and </a:t>
            </a:r>
            <a:r>
              <a:rPr lang="en-US" dirty="0" err="1"/>
              <a:t>negWords</a:t>
            </a:r>
            <a:r>
              <a:rPr lang="en-US" dirty="0"/>
              <a:t>, if there is no match there will be a 0</a:t>
            </a:r>
          </a:p>
          <a:p>
            <a:r>
              <a:rPr lang="en-US" dirty="0" err="1"/>
              <a:t>dPerWord</a:t>
            </a:r>
            <a:r>
              <a:rPr lang="en-US" dirty="0"/>
              <a:t>[</a:t>
            </a:r>
            <a:r>
              <a:rPr lang="en-US" dirty="0" err="1"/>
              <a:t>matchedNdetract</a:t>
            </a:r>
            <a:r>
              <a:rPr lang="en-US" dirty="0"/>
              <a:t> != 0]</a:t>
            </a:r>
          </a:p>
          <a:p>
            <a:r>
              <a:rPr lang="en-US" dirty="0"/>
              <a:t>this shows the words that had a match between </a:t>
            </a:r>
            <a:r>
              <a:rPr lang="en-US" dirty="0" err="1"/>
              <a:t>dPerWord</a:t>
            </a:r>
            <a:r>
              <a:rPr lang="en-US" dirty="0"/>
              <a:t> and </a:t>
            </a:r>
            <a:r>
              <a:rPr lang="en-US" dirty="0" err="1"/>
              <a:t>negWords</a:t>
            </a:r>
            <a:r>
              <a:rPr lang="en-US" dirty="0"/>
              <a:t> by showing all the non-zeros in </a:t>
            </a:r>
            <a:r>
              <a:rPr lang="en-US" dirty="0" err="1"/>
              <a:t>matchedNdetract</a:t>
            </a:r>
            <a:r>
              <a:rPr lang="en-US" dirty="0"/>
              <a:t> within </a:t>
            </a:r>
            <a:r>
              <a:rPr lang="en-US" dirty="0" err="1"/>
              <a:t>dPerWord</a:t>
            </a:r>
            <a:endParaRPr lang="en-US" dirty="0"/>
          </a:p>
          <a:p>
            <a:r>
              <a:rPr lang="en-US" dirty="0"/>
              <a:t>sum(</a:t>
            </a:r>
            <a:r>
              <a:rPr lang="en-US" dirty="0" err="1"/>
              <a:t>matchedNdetract</a:t>
            </a:r>
            <a:r>
              <a:rPr lang="en-US" dirty="0"/>
              <a:t> != 0)</a:t>
            </a:r>
          </a:p>
          <a:p>
            <a:r>
              <a:rPr lang="en-US" dirty="0"/>
              <a:t>shows the amount words matched between </a:t>
            </a:r>
            <a:r>
              <a:rPr lang="en-US" dirty="0" err="1"/>
              <a:t>dPerWord</a:t>
            </a:r>
            <a:r>
              <a:rPr lang="en-US" dirty="0"/>
              <a:t> and </a:t>
            </a:r>
            <a:r>
              <a:rPr lang="en-US" dirty="0" err="1"/>
              <a:t>negWords</a:t>
            </a:r>
            <a:endParaRPr lang="en-US" dirty="0"/>
          </a:p>
        </p:txBody>
      </p:sp>
      <p:sp>
        <p:nvSpPr>
          <p:cNvPr id="4" name="Slide Number Placeholder 3"/>
          <p:cNvSpPr>
            <a:spLocks noGrp="1"/>
          </p:cNvSpPr>
          <p:nvPr>
            <p:ph type="sldNum" sz="quarter" idx="5"/>
          </p:nvPr>
        </p:nvSpPr>
        <p:spPr/>
        <p:txBody>
          <a:bodyPr/>
          <a:lstStyle/>
          <a:p>
            <a:fld id="{5A6356E5-EB7E-834A-AB8C-7E1A882AB876}" type="slidenum">
              <a:rPr lang="en-US" smtClean="0"/>
              <a:t>13</a:t>
            </a:fld>
            <a:endParaRPr lang="en-US"/>
          </a:p>
        </p:txBody>
      </p:sp>
    </p:spTree>
    <p:extLst>
      <p:ext uri="{BB962C8B-B14F-4D97-AF65-F5344CB8AC3E}">
        <p14:creationId xmlns:p14="http://schemas.microsoft.com/office/powerpoint/2010/main" val="3418609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posWords</a:t>
            </a:r>
            <a:r>
              <a:rPr lang="en-US" dirty="0"/>
              <a:t> &lt;- scan("positive-</a:t>
            </a:r>
            <a:r>
              <a:rPr lang="en-US" dirty="0" err="1"/>
              <a:t>words.txt</a:t>
            </a:r>
            <a:r>
              <a:rPr lang="en-US" dirty="0"/>
              <a:t>", character(0), </a:t>
            </a:r>
            <a:r>
              <a:rPr lang="en-US" dirty="0" err="1"/>
              <a:t>sep</a:t>
            </a:r>
            <a:r>
              <a:rPr lang="en-US" dirty="0"/>
              <a:t> = "\n")</a:t>
            </a:r>
          </a:p>
          <a:p>
            <a:r>
              <a:rPr lang="en-US" dirty="0"/>
              <a:t>reads in positive words from the positive words text given</a:t>
            </a:r>
          </a:p>
          <a:p>
            <a:r>
              <a:rPr lang="en-US" dirty="0" err="1"/>
              <a:t>negWords</a:t>
            </a:r>
            <a:r>
              <a:rPr lang="en-US" dirty="0"/>
              <a:t> &lt;- scan("negative-</a:t>
            </a:r>
            <a:r>
              <a:rPr lang="en-US" dirty="0" err="1"/>
              <a:t>words.txt</a:t>
            </a:r>
            <a:r>
              <a:rPr lang="en-US" dirty="0"/>
              <a:t>", character(0), </a:t>
            </a:r>
            <a:r>
              <a:rPr lang="en-US" dirty="0" err="1"/>
              <a:t>sep</a:t>
            </a:r>
            <a:r>
              <a:rPr lang="en-US" dirty="0"/>
              <a:t> = "\n")</a:t>
            </a:r>
          </a:p>
          <a:p>
            <a:r>
              <a:rPr lang="en-US" dirty="0"/>
              <a:t>reads in negative words from the positive words text given</a:t>
            </a:r>
          </a:p>
          <a:p>
            <a:r>
              <a:rPr lang="en-US" dirty="0" err="1"/>
              <a:t>posWords</a:t>
            </a:r>
            <a:r>
              <a:rPr lang="en-US" dirty="0"/>
              <a:t> &lt;- </a:t>
            </a:r>
            <a:r>
              <a:rPr lang="en-US" dirty="0" err="1"/>
              <a:t>posWords</a:t>
            </a:r>
            <a:r>
              <a:rPr lang="en-US" dirty="0"/>
              <a:t>[-1:-34]</a:t>
            </a:r>
          </a:p>
          <a:p>
            <a:r>
              <a:rPr lang="en-US" dirty="0"/>
              <a:t>removes first 34 rows from </a:t>
            </a:r>
            <a:r>
              <a:rPr lang="en-US" dirty="0" err="1"/>
              <a:t>posWords</a:t>
            </a:r>
            <a:r>
              <a:rPr lang="en-US" dirty="0"/>
              <a:t> that don't contain words</a:t>
            </a:r>
          </a:p>
          <a:p>
            <a:r>
              <a:rPr lang="en-US" dirty="0" err="1"/>
              <a:t>negWords</a:t>
            </a:r>
            <a:r>
              <a:rPr lang="en-US" dirty="0"/>
              <a:t> &lt;- </a:t>
            </a:r>
            <a:r>
              <a:rPr lang="en-US" dirty="0" err="1"/>
              <a:t>negWords</a:t>
            </a:r>
            <a:r>
              <a:rPr lang="en-US" dirty="0"/>
              <a:t>[-1:-34]</a:t>
            </a:r>
          </a:p>
          <a:p>
            <a:r>
              <a:rPr lang="en-US" dirty="0"/>
              <a:t>removes first 34 rows from </a:t>
            </a:r>
            <a:r>
              <a:rPr lang="en-US" dirty="0" err="1"/>
              <a:t>negWords</a:t>
            </a:r>
            <a:r>
              <a:rPr lang="en-US" dirty="0"/>
              <a:t> that don't contain words</a:t>
            </a:r>
          </a:p>
          <a:p>
            <a:r>
              <a:rPr lang="en-US" dirty="0"/>
              <a:t>p &lt;- </a:t>
            </a:r>
            <a:r>
              <a:rPr lang="en-US" dirty="0" err="1"/>
              <a:t>as.matrix</a:t>
            </a:r>
            <a:r>
              <a:rPr lang="en-US" dirty="0"/>
              <a:t>(</a:t>
            </a:r>
            <a:r>
              <a:rPr lang="en-US" dirty="0" err="1"/>
              <a:t>promote_dfm</a:t>
            </a:r>
            <a:r>
              <a:rPr lang="en-US" dirty="0"/>
              <a:t>)</a:t>
            </a:r>
          </a:p>
          <a:p>
            <a:r>
              <a:rPr lang="en-US" dirty="0"/>
              <a:t>converts out promoter document feature matrix into a matrix</a:t>
            </a:r>
          </a:p>
          <a:p>
            <a:r>
              <a:rPr lang="en-US" dirty="0" err="1"/>
              <a:t>pPerWord</a:t>
            </a:r>
            <a:r>
              <a:rPr lang="en-US" dirty="0"/>
              <a:t> &lt;- </a:t>
            </a:r>
            <a:r>
              <a:rPr lang="en-US" dirty="0" err="1"/>
              <a:t>colSums</a:t>
            </a:r>
            <a:r>
              <a:rPr lang="en-US" dirty="0"/>
              <a:t>(p)</a:t>
            </a:r>
          </a:p>
          <a:p>
            <a:r>
              <a:rPr lang="en-US" dirty="0"/>
              <a:t>this sums the columns of our new matrix p so we can see how many times each word occurs</a:t>
            </a:r>
          </a:p>
          <a:p>
            <a:r>
              <a:rPr lang="en-US" dirty="0" err="1"/>
              <a:t>matchedPpromo</a:t>
            </a:r>
            <a:r>
              <a:rPr lang="en-US" dirty="0"/>
              <a:t> &lt;- match(names(</a:t>
            </a:r>
            <a:r>
              <a:rPr lang="en-US" dirty="0" err="1"/>
              <a:t>pPerWord</a:t>
            </a:r>
            <a:r>
              <a:rPr lang="en-US" dirty="0"/>
              <a:t>), </a:t>
            </a:r>
            <a:r>
              <a:rPr lang="en-US" dirty="0" err="1"/>
              <a:t>posWords</a:t>
            </a:r>
            <a:r>
              <a:rPr lang="en-US" dirty="0"/>
              <a:t>, </a:t>
            </a:r>
            <a:r>
              <a:rPr lang="en-US" dirty="0" err="1"/>
              <a:t>nomatch</a:t>
            </a:r>
            <a:r>
              <a:rPr lang="en-US" dirty="0"/>
              <a:t> = 0)</a:t>
            </a:r>
          </a:p>
          <a:p>
            <a:r>
              <a:rPr lang="en-US" dirty="0"/>
              <a:t>this matches words from our </a:t>
            </a:r>
            <a:r>
              <a:rPr lang="en-US" dirty="0" err="1"/>
              <a:t>pPerWord</a:t>
            </a:r>
            <a:r>
              <a:rPr lang="en-US" dirty="0"/>
              <a:t> and </a:t>
            </a:r>
            <a:r>
              <a:rPr lang="en-US" dirty="0" err="1"/>
              <a:t>posWords</a:t>
            </a:r>
            <a:r>
              <a:rPr lang="en-US" dirty="0"/>
              <a:t>, if there is no match there will be a 0</a:t>
            </a:r>
          </a:p>
          <a:p>
            <a:r>
              <a:rPr lang="en-US" dirty="0" err="1"/>
              <a:t>pPerWord</a:t>
            </a:r>
            <a:r>
              <a:rPr lang="en-US" dirty="0"/>
              <a:t>[</a:t>
            </a:r>
            <a:r>
              <a:rPr lang="en-US" dirty="0" err="1"/>
              <a:t>matchedPpromo</a:t>
            </a:r>
            <a:r>
              <a:rPr lang="en-US" dirty="0"/>
              <a:t> != 0]</a:t>
            </a:r>
          </a:p>
          <a:p>
            <a:r>
              <a:rPr lang="en-US" dirty="0"/>
              <a:t>this shows the words that had a match between </a:t>
            </a:r>
            <a:r>
              <a:rPr lang="en-US" dirty="0" err="1"/>
              <a:t>pPerWord</a:t>
            </a:r>
            <a:r>
              <a:rPr lang="en-US" dirty="0"/>
              <a:t> and </a:t>
            </a:r>
            <a:r>
              <a:rPr lang="en-US" dirty="0" err="1"/>
              <a:t>posWords</a:t>
            </a:r>
            <a:r>
              <a:rPr lang="en-US" dirty="0"/>
              <a:t> by showing all the non-zeros in </a:t>
            </a:r>
            <a:r>
              <a:rPr lang="en-US" dirty="0" err="1"/>
              <a:t>matchedPpromo</a:t>
            </a:r>
            <a:r>
              <a:rPr lang="en-US" dirty="0"/>
              <a:t> within </a:t>
            </a:r>
            <a:r>
              <a:rPr lang="en-US" dirty="0" err="1"/>
              <a:t>pPerWord</a:t>
            </a:r>
            <a:endParaRPr lang="en-US" dirty="0"/>
          </a:p>
          <a:p>
            <a:r>
              <a:rPr lang="en-US" dirty="0"/>
              <a:t>sum(</a:t>
            </a:r>
            <a:r>
              <a:rPr lang="en-US" dirty="0" err="1"/>
              <a:t>matchedPpromo</a:t>
            </a:r>
            <a:r>
              <a:rPr lang="en-US" dirty="0"/>
              <a:t> != 0)</a:t>
            </a:r>
          </a:p>
          <a:p>
            <a:r>
              <a:rPr lang="en-US" dirty="0"/>
              <a:t>shows the amount words matched between </a:t>
            </a:r>
            <a:r>
              <a:rPr lang="en-US" dirty="0" err="1"/>
              <a:t>pPerWord</a:t>
            </a:r>
            <a:r>
              <a:rPr lang="en-US" dirty="0"/>
              <a:t> and </a:t>
            </a:r>
            <a:r>
              <a:rPr lang="en-US" dirty="0" err="1"/>
              <a:t>posWords</a:t>
            </a:r>
            <a:endParaRPr lang="en-US" dirty="0"/>
          </a:p>
          <a:p>
            <a:r>
              <a:rPr lang="en-US" dirty="0" err="1"/>
              <a:t>matchedNpromo</a:t>
            </a:r>
            <a:r>
              <a:rPr lang="en-US" dirty="0"/>
              <a:t> &lt;- match(names(</a:t>
            </a:r>
            <a:r>
              <a:rPr lang="en-US" dirty="0" err="1"/>
              <a:t>pPerWord</a:t>
            </a:r>
            <a:r>
              <a:rPr lang="en-US" dirty="0"/>
              <a:t>), </a:t>
            </a:r>
            <a:r>
              <a:rPr lang="en-US" dirty="0" err="1"/>
              <a:t>negWords</a:t>
            </a:r>
            <a:r>
              <a:rPr lang="en-US" dirty="0"/>
              <a:t>, </a:t>
            </a:r>
            <a:r>
              <a:rPr lang="en-US" dirty="0" err="1"/>
              <a:t>nomatch</a:t>
            </a:r>
            <a:r>
              <a:rPr lang="en-US" dirty="0"/>
              <a:t> = 0)</a:t>
            </a:r>
          </a:p>
          <a:p>
            <a:r>
              <a:rPr lang="en-US" dirty="0"/>
              <a:t>this matches words from our </a:t>
            </a:r>
            <a:r>
              <a:rPr lang="en-US" dirty="0" err="1"/>
              <a:t>pPerWord</a:t>
            </a:r>
            <a:r>
              <a:rPr lang="en-US" dirty="0"/>
              <a:t> and </a:t>
            </a:r>
            <a:r>
              <a:rPr lang="en-US" dirty="0" err="1"/>
              <a:t>negWords</a:t>
            </a:r>
            <a:r>
              <a:rPr lang="en-US" dirty="0"/>
              <a:t>, if there is no match there will be a 0</a:t>
            </a:r>
          </a:p>
          <a:p>
            <a:r>
              <a:rPr lang="en-US" dirty="0" err="1"/>
              <a:t>pPerWord</a:t>
            </a:r>
            <a:r>
              <a:rPr lang="en-US" dirty="0"/>
              <a:t>[</a:t>
            </a:r>
            <a:r>
              <a:rPr lang="en-US" dirty="0" err="1"/>
              <a:t>matchedNpromo</a:t>
            </a:r>
            <a:r>
              <a:rPr lang="en-US" dirty="0"/>
              <a:t> != 0]</a:t>
            </a:r>
          </a:p>
          <a:p>
            <a:r>
              <a:rPr lang="en-US" dirty="0"/>
              <a:t>this shows the words that had a match between </a:t>
            </a:r>
            <a:r>
              <a:rPr lang="en-US" dirty="0" err="1"/>
              <a:t>pPerWord</a:t>
            </a:r>
            <a:r>
              <a:rPr lang="en-US" dirty="0"/>
              <a:t> and </a:t>
            </a:r>
            <a:r>
              <a:rPr lang="en-US" dirty="0" err="1"/>
              <a:t>negWords</a:t>
            </a:r>
            <a:r>
              <a:rPr lang="en-US" dirty="0"/>
              <a:t> by showing all the non-zeros in </a:t>
            </a:r>
            <a:r>
              <a:rPr lang="en-US" dirty="0" err="1"/>
              <a:t>matchedNpromo</a:t>
            </a:r>
            <a:r>
              <a:rPr lang="en-US" dirty="0"/>
              <a:t> within </a:t>
            </a:r>
            <a:r>
              <a:rPr lang="en-US" dirty="0" err="1"/>
              <a:t>pPerWord</a:t>
            </a:r>
            <a:endParaRPr lang="en-US" dirty="0"/>
          </a:p>
          <a:p>
            <a:r>
              <a:rPr lang="en-US" dirty="0"/>
              <a:t>sum(</a:t>
            </a:r>
            <a:r>
              <a:rPr lang="en-US" dirty="0" err="1"/>
              <a:t>matchedNpromo</a:t>
            </a:r>
            <a:r>
              <a:rPr lang="en-US" dirty="0"/>
              <a:t> != 0)</a:t>
            </a:r>
          </a:p>
          <a:p>
            <a:r>
              <a:rPr lang="en-US" dirty="0"/>
              <a:t>shows the amount words matched between </a:t>
            </a:r>
            <a:r>
              <a:rPr lang="en-US" dirty="0" err="1"/>
              <a:t>pPerWord</a:t>
            </a:r>
            <a:r>
              <a:rPr lang="en-US" dirty="0"/>
              <a:t> and </a:t>
            </a:r>
            <a:r>
              <a:rPr lang="en-US" dirty="0" err="1"/>
              <a:t>negWords</a:t>
            </a:r>
            <a:endParaRPr lang="en-US" dirty="0"/>
          </a:p>
        </p:txBody>
      </p:sp>
      <p:sp>
        <p:nvSpPr>
          <p:cNvPr id="4" name="Slide Number Placeholder 3"/>
          <p:cNvSpPr>
            <a:spLocks noGrp="1"/>
          </p:cNvSpPr>
          <p:nvPr>
            <p:ph type="sldNum" sz="quarter" idx="5"/>
          </p:nvPr>
        </p:nvSpPr>
        <p:spPr/>
        <p:txBody>
          <a:bodyPr/>
          <a:lstStyle/>
          <a:p>
            <a:fld id="{5A6356E5-EB7E-834A-AB8C-7E1A882AB876}" type="slidenum">
              <a:rPr lang="en-US" smtClean="0"/>
              <a:t>14</a:t>
            </a:fld>
            <a:endParaRPr lang="en-US"/>
          </a:p>
        </p:txBody>
      </p:sp>
    </p:spTree>
    <p:extLst>
      <p:ext uri="{BB962C8B-B14F-4D97-AF65-F5344CB8AC3E}">
        <p14:creationId xmlns:p14="http://schemas.microsoft.com/office/powerpoint/2010/main" val="249593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airCat</a:t>
            </a:r>
            <a:r>
              <a:rPr lang="en-US" dirty="0"/>
              <a:t> &lt;- </a:t>
            </a:r>
            <a:r>
              <a:rPr lang="en-US" dirty="0" err="1"/>
              <a:t>data.frame</a:t>
            </a:r>
            <a:r>
              <a:rPr lang="en-US" dirty="0"/>
              <a:t>(Gender=</a:t>
            </a:r>
            <a:r>
              <a:rPr lang="en-US" dirty="0" err="1"/>
              <a:t>as.factor</a:t>
            </a:r>
            <a:r>
              <a:rPr lang="en-US" dirty="0"/>
              <a:t>(</a:t>
            </a:r>
            <a:r>
              <a:rPr lang="en-US" dirty="0" err="1"/>
              <a:t>airData$gender</a:t>
            </a:r>
            <a:r>
              <a:rPr lang="en-US" dirty="0"/>
              <a:t>),</a:t>
            </a:r>
          </a:p>
          <a:p>
            <a:r>
              <a:rPr lang="en-US" dirty="0"/>
              <a:t>                     type=</a:t>
            </a:r>
            <a:r>
              <a:rPr lang="en-US" dirty="0" err="1"/>
              <a:t>as.factor</a:t>
            </a:r>
            <a:r>
              <a:rPr lang="en-US" dirty="0"/>
              <a:t>(</a:t>
            </a:r>
            <a:r>
              <a:rPr lang="en-US" dirty="0" err="1"/>
              <a:t>airData$type_of_travel</a:t>
            </a:r>
            <a:r>
              <a:rPr lang="en-US" dirty="0"/>
              <a:t>),</a:t>
            </a:r>
          </a:p>
          <a:p>
            <a:r>
              <a:rPr lang="en-US" dirty="0"/>
              <a:t>                     old=</a:t>
            </a:r>
            <a:r>
              <a:rPr lang="en-US" dirty="0" err="1"/>
              <a:t>as.factor</a:t>
            </a:r>
            <a:r>
              <a:rPr lang="en-US" dirty="0"/>
              <a:t>(</a:t>
            </a:r>
            <a:r>
              <a:rPr lang="en-US" dirty="0" err="1"/>
              <a:t>airData$age</a:t>
            </a:r>
            <a:r>
              <a:rPr lang="en-US" dirty="0"/>
              <a:t>&gt;median(</a:t>
            </a:r>
            <a:r>
              <a:rPr lang="en-US" dirty="0" err="1"/>
              <a:t>airData$age</a:t>
            </a:r>
            <a:r>
              <a:rPr lang="en-US" dirty="0"/>
              <a:t>)),</a:t>
            </a:r>
          </a:p>
          <a:p>
            <a:r>
              <a:rPr lang="en-US" dirty="0"/>
              <a:t>                     delay=</a:t>
            </a:r>
            <a:r>
              <a:rPr lang="en-US" dirty="0" err="1"/>
              <a:t>as.factor</a:t>
            </a:r>
            <a:r>
              <a:rPr lang="en-US" dirty="0"/>
              <a:t>(</a:t>
            </a:r>
            <a:r>
              <a:rPr lang="en-US" dirty="0" err="1"/>
              <a:t>airData$departure_delay_in_minutes</a:t>
            </a:r>
            <a:r>
              <a:rPr lang="en-US" dirty="0"/>
              <a:t>&gt;15),</a:t>
            </a:r>
          </a:p>
          <a:p>
            <a:r>
              <a:rPr lang="en-US" dirty="0"/>
              <a:t>                     detractor=</a:t>
            </a:r>
            <a:r>
              <a:rPr lang="en-US" dirty="0" err="1"/>
              <a:t>as.factor</a:t>
            </a:r>
            <a:r>
              <a:rPr lang="en-US" dirty="0"/>
              <a:t>(</a:t>
            </a:r>
            <a:r>
              <a:rPr lang="en-US" dirty="0" err="1"/>
              <a:t>airData$likelihood_to_recommend</a:t>
            </a:r>
            <a:r>
              <a:rPr lang="en-US" dirty="0"/>
              <a:t>&lt;7))</a:t>
            </a:r>
          </a:p>
          <a:p>
            <a:r>
              <a:rPr lang="en-US" dirty="0"/>
              <a:t>this creates a data frame from columns in </a:t>
            </a:r>
            <a:r>
              <a:rPr lang="en-US" dirty="0" err="1"/>
              <a:t>airData</a:t>
            </a:r>
            <a:r>
              <a:rPr lang="en-US" dirty="0"/>
              <a:t> and turns them into factors. It also creates three new columns, such as delay</a:t>
            </a:r>
          </a:p>
          <a:p>
            <a:r>
              <a:rPr lang="en-US" dirty="0"/>
              <a:t>which is defined as a delay in the flight departure by more than 15  minutes, and also a detractor column which is defined by</a:t>
            </a:r>
          </a:p>
          <a:p>
            <a:r>
              <a:rPr lang="en-US" dirty="0"/>
              <a:t>a </a:t>
            </a:r>
            <a:r>
              <a:rPr lang="en-US" dirty="0" err="1"/>
              <a:t>passanger</a:t>
            </a:r>
            <a:r>
              <a:rPr lang="en-US" dirty="0"/>
              <a:t> giving a rating of less than 7 on the likelihood of recommending this airline. There's also an old column which is defined</a:t>
            </a:r>
          </a:p>
          <a:p>
            <a:r>
              <a:rPr lang="en-US" dirty="0"/>
              <a:t>by if the age of the passenger is greater than the median of the ages of the passengers in our dataset.</a:t>
            </a:r>
          </a:p>
          <a:p>
            <a:r>
              <a:rPr lang="en-US" dirty="0"/>
              <a:t>library(</a:t>
            </a:r>
            <a:r>
              <a:rPr lang="en-US" dirty="0" err="1"/>
              <a:t>arules</a:t>
            </a:r>
            <a:r>
              <a:rPr lang="en-US" dirty="0"/>
              <a:t>)</a:t>
            </a:r>
          </a:p>
          <a:p>
            <a:r>
              <a:rPr lang="en-US" dirty="0"/>
              <a:t>library(</a:t>
            </a:r>
            <a:r>
              <a:rPr lang="en-US" dirty="0" err="1"/>
              <a:t>arulesViz</a:t>
            </a:r>
            <a:r>
              <a:rPr lang="en-US" dirty="0"/>
              <a:t>)</a:t>
            </a:r>
          </a:p>
          <a:p>
            <a:r>
              <a:rPr lang="en-US" dirty="0" err="1"/>
              <a:t>airCatX</a:t>
            </a:r>
            <a:r>
              <a:rPr lang="en-US" dirty="0"/>
              <a:t> &lt;- as(</a:t>
            </a:r>
            <a:r>
              <a:rPr lang="en-US" dirty="0" err="1"/>
              <a:t>airCat</a:t>
            </a:r>
            <a:r>
              <a:rPr lang="en-US" dirty="0"/>
              <a:t>,"transactions")</a:t>
            </a:r>
          </a:p>
          <a:p>
            <a:r>
              <a:rPr lang="en-US" dirty="0"/>
              <a:t>this turns our </a:t>
            </a:r>
            <a:r>
              <a:rPr lang="en-US" dirty="0" err="1"/>
              <a:t>airCat</a:t>
            </a:r>
            <a:r>
              <a:rPr lang="en-US" dirty="0"/>
              <a:t> data frame into transactions so we can inspect it.</a:t>
            </a:r>
          </a:p>
          <a:p>
            <a:r>
              <a:rPr lang="en-US" dirty="0"/>
              <a:t>ruleset &lt;- </a:t>
            </a:r>
            <a:r>
              <a:rPr lang="en-US" dirty="0" err="1"/>
              <a:t>apriori</a:t>
            </a:r>
            <a:r>
              <a:rPr lang="en-US" dirty="0"/>
              <a:t>(</a:t>
            </a:r>
            <a:r>
              <a:rPr lang="en-US" dirty="0" err="1"/>
              <a:t>airCatX</a:t>
            </a:r>
            <a:r>
              <a:rPr lang="en-US" dirty="0"/>
              <a:t>, parameter=list(support=0.005, confidence=0.5), appearance = list(</a:t>
            </a:r>
            <a:r>
              <a:rPr lang="en-US" dirty="0" err="1"/>
              <a:t>rhs</a:t>
            </a:r>
            <a:r>
              <a:rPr lang="en-US" dirty="0"/>
              <a:t> = "detractor=TRUE"))</a:t>
            </a:r>
          </a:p>
          <a:p>
            <a:r>
              <a:rPr lang="en-US" dirty="0"/>
              <a:t>this creates a rule set where the support has to be above .005 and the confidence has to be above 0.5, that looks at the properties</a:t>
            </a:r>
          </a:p>
          <a:p>
            <a:r>
              <a:rPr lang="en-US" dirty="0"/>
              <a:t>of being a detractor.</a:t>
            </a:r>
          </a:p>
          <a:p>
            <a:r>
              <a:rPr lang="en-US" dirty="0"/>
              <a:t>inspect(ruleset)</a:t>
            </a:r>
          </a:p>
          <a:p>
            <a:r>
              <a:rPr lang="en-US" dirty="0"/>
              <a:t>this allows you to inspect the results of our ruleset.</a:t>
            </a:r>
          </a:p>
        </p:txBody>
      </p:sp>
      <p:sp>
        <p:nvSpPr>
          <p:cNvPr id="4" name="Slide Number Placeholder 3"/>
          <p:cNvSpPr>
            <a:spLocks noGrp="1"/>
          </p:cNvSpPr>
          <p:nvPr>
            <p:ph type="sldNum" sz="quarter" idx="5"/>
          </p:nvPr>
        </p:nvSpPr>
        <p:spPr/>
        <p:txBody>
          <a:bodyPr/>
          <a:lstStyle/>
          <a:p>
            <a:fld id="{5A6356E5-EB7E-834A-AB8C-7E1A882AB876}" type="slidenum">
              <a:rPr lang="en-US" smtClean="0"/>
              <a:t>15</a:t>
            </a:fld>
            <a:endParaRPr lang="en-US"/>
          </a:p>
        </p:txBody>
      </p:sp>
    </p:spTree>
    <p:extLst>
      <p:ext uri="{BB962C8B-B14F-4D97-AF65-F5344CB8AC3E}">
        <p14:creationId xmlns:p14="http://schemas.microsoft.com/office/powerpoint/2010/main" val="975617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recommend_reg</a:t>
            </a:r>
            <a:r>
              <a:rPr lang="en-US" dirty="0"/>
              <a:t> &lt;- </a:t>
            </a:r>
            <a:r>
              <a:rPr lang="en-US" dirty="0" err="1"/>
              <a:t>lm</a:t>
            </a:r>
            <a:r>
              <a:rPr lang="en-US" dirty="0"/>
              <a:t>(</a:t>
            </a:r>
            <a:r>
              <a:rPr lang="en-US" dirty="0" err="1"/>
              <a:t>likelihood_to_recommend</a:t>
            </a:r>
            <a:r>
              <a:rPr lang="en-US" dirty="0"/>
              <a:t> ~ age + gender + </a:t>
            </a:r>
            <a:r>
              <a:rPr lang="en-US" dirty="0" err="1"/>
              <a:t>type_of_travel</a:t>
            </a:r>
            <a:r>
              <a:rPr lang="en-US" dirty="0"/>
              <a:t> + </a:t>
            </a:r>
            <a:r>
              <a:rPr lang="en-US" dirty="0" err="1"/>
              <a:t>flight_distance</a:t>
            </a:r>
            <a:r>
              <a:rPr lang="en-US" dirty="0"/>
              <a:t> + </a:t>
            </a:r>
            <a:r>
              <a:rPr lang="en-US" dirty="0" err="1"/>
              <a:t>departure_delay_in_minutes</a:t>
            </a:r>
            <a:r>
              <a:rPr lang="en-US" dirty="0"/>
              <a:t>, data = </a:t>
            </a:r>
            <a:r>
              <a:rPr lang="en-US" dirty="0" err="1"/>
              <a:t>airData</a:t>
            </a:r>
            <a:r>
              <a:rPr lang="en-US" dirty="0"/>
              <a:t>)</a:t>
            </a:r>
          </a:p>
          <a:p>
            <a:r>
              <a:rPr lang="en-US" dirty="0"/>
              <a:t>this creates a regression with the dependent variable being likelihood to recommend, and the independent variables being age, gender, type of travel,</a:t>
            </a:r>
          </a:p>
          <a:p>
            <a:r>
              <a:rPr lang="en-US" dirty="0"/>
              <a:t>flight distance, and departure delays.</a:t>
            </a:r>
          </a:p>
          <a:p>
            <a:r>
              <a:rPr lang="en-US" dirty="0"/>
              <a:t>summary(</a:t>
            </a:r>
            <a:r>
              <a:rPr lang="en-US" dirty="0" err="1"/>
              <a:t>recommend_reg</a:t>
            </a:r>
            <a:r>
              <a:rPr lang="en-US" dirty="0"/>
              <a:t>)</a:t>
            </a:r>
          </a:p>
          <a:p>
            <a:r>
              <a:rPr lang="en-US" dirty="0"/>
              <a:t>this allows you to see the summary and output of the above regression.</a:t>
            </a:r>
          </a:p>
          <a:p>
            <a:r>
              <a:rPr lang="en-US" dirty="0"/>
              <a:t>the r-squared is around .47 which isn't great but not terrible, and there is only one significant predictor which is personal travel, which</a:t>
            </a:r>
          </a:p>
          <a:p>
            <a:r>
              <a:rPr lang="en-US" dirty="0"/>
              <a:t>is significant at the 1st percentile.</a:t>
            </a:r>
          </a:p>
        </p:txBody>
      </p:sp>
      <p:sp>
        <p:nvSpPr>
          <p:cNvPr id="4" name="Slide Number Placeholder 3"/>
          <p:cNvSpPr>
            <a:spLocks noGrp="1"/>
          </p:cNvSpPr>
          <p:nvPr>
            <p:ph type="sldNum" sz="quarter" idx="5"/>
          </p:nvPr>
        </p:nvSpPr>
        <p:spPr/>
        <p:txBody>
          <a:bodyPr/>
          <a:lstStyle/>
          <a:p>
            <a:fld id="{5A6356E5-EB7E-834A-AB8C-7E1A882AB876}" type="slidenum">
              <a:rPr lang="en-US" smtClean="0"/>
              <a:t>16</a:t>
            </a:fld>
            <a:endParaRPr lang="en-US"/>
          </a:p>
        </p:txBody>
      </p:sp>
    </p:spTree>
    <p:extLst>
      <p:ext uri="{BB962C8B-B14F-4D97-AF65-F5344CB8AC3E}">
        <p14:creationId xmlns:p14="http://schemas.microsoft.com/office/powerpoint/2010/main" val="1907610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356E5-EB7E-834A-AB8C-7E1A882AB876}" type="slidenum">
              <a:rPr lang="en-US" smtClean="0"/>
              <a:t>17</a:t>
            </a:fld>
            <a:endParaRPr lang="en-US"/>
          </a:p>
        </p:txBody>
      </p:sp>
    </p:spTree>
    <p:extLst>
      <p:ext uri="{BB962C8B-B14F-4D97-AF65-F5344CB8AC3E}">
        <p14:creationId xmlns:p14="http://schemas.microsoft.com/office/powerpoint/2010/main" val="270951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a:t>
            </a:r>
            <a:r>
              <a:rPr lang="en-US" dirty="0" err="1"/>
              <a:t>airData$arrival_delay_in_minutes</a:t>
            </a:r>
            <a:r>
              <a:rPr lang="en-US" dirty="0"/>
              <a:t>)</a:t>
            </a:r>
          </a:p>
          <a:p>
            <a:r>
              <a:rPr lang="en-US" dirty="0"/>
              <a:t>Creates histogram of delays on arrival flights </a:t>
            </a:r>
          </a:p>
          <a:p>
            <a:r>
              <a:rPr lang="en-US" dirty="0"/>
              <a:t>hist(</a:t>
            </a:r>
            <a:r>
              <a:rPr lang="en-US" dirty="0" err="1"/>
              <a:t>airData$flight_time_in_minutes</a:t>
            </a:r>
            <a:r>
              <a:rPr lang="en-US" dirty="0"/>
              <a:t>)</a:t>
            </a:r>
          </a:p>
          <a:p>
            <a:r>
              <a:rPr lang="en-US" dirty="0"/>
              <a:t>Creates histogram of how long flights were</a:t>
            </a:r>
          </a:p>
        </p:txBody>
      </p:sp>
      <p:sp>
        <p:nvSpPr>
          <p:cNvPr id="4" name="Slide Number Placeholder 3"/>
          <p:cNvSpPr>
            <a:spLocks noGrp="1"/>
          </p:cNvSpPr>
          <p:nvPr>
            <p:ph type="sldNum" sz="quarter" idx="5"/>
          </p:nvPr>
        </p:nvSpPr>
        <p:spPr/>
        <p:txBody>
          <a:bodyPr/>
          <a:lstStyle/>
          <a:p>
            <a:fld id="{5A6356E5-EB7E-834A-AB8C-7E1A882AB876}" type="slidenum">
              <a:rPr lang="en-US" smtClean="0"/>
              <a:t>3</a:t>
            </a:fld>
            <a:endParaRPr lang="en-US"/>
          </a:p>
        </p:txBody>
      </p:sp>
    </p:spTree>
    <p:extLst>
      <p:ext uri="{BB962C8B-B14F-4D97-AF65-F5344CB8AC3E}">
        <p14:creationId xmlns:p14="http://schemas.microsoft.com/office/powerpoint/2010/main" val="2524228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a:t>
            </a:r>
            <a:r>
              <a:rPr lang="en-US" dirty="0" err="1"/>
              <a:t>airData$flight_distance</a:t>
            </a:r>
            <a:r>
              <a:rPr lang="en-US" dirty="0"/>
              <a:t>)</a:t>
            </a:r>
          </a:p>
          <a:p>
            <a:r>
              <a:rPr lang="en-US" dirty="0"/>
              <a:t>Makes histogram of the distance of the flights</a:t>
            </a:r>
          </a:p>
          <a:p>
            <a:r>
              <a:rPr lang="en-US" dirty="0"/>
              <a:t>hist(</a:t>
            </a:r>
            <a:r>
              <a:rPr lang="en-US" dirty="0" err="1"/>
              <a:t>airData$likelihood_to_recommend</a:t>
            </a:r>
            <a:r>
              <a:rPr lang="en-US" dirty="0"/>
              <a:t>)</a:t>
            </a:r>
          </a:p>
          <a:p>
            <a:r>
              <a:rPr lang="en-US" dirty="0"/>
              <a:t>Makes a histogram of how passengers rated how likely they'd recommend this airline</a:t>
            </a:r>
          </a:p>
          <a:p>
            <a:endParaRPr lang="en-US" dirty="0"/>
          </a:p>
        </p:txBody>
      </p:sp>
      <p:sp>
        <p:nvSpPr>
          <p:cNvPr id="4" name="Slide Number Placeholder 3"/>
          <p:cNvSpPr>
            <a:spLocks noGrp="1"/>
          </p:cNvSpPr>
          <p:nvPr>
            <p:ph type="sldNum" sz="quarter" idx="5"/>
          </p:nvPr>
        </p:nvSpPr>
        <p:spPr/>
        <p:txBody>
          <a:bodyPr/>
          <a:lstStyle/>
          <a:p>
            <a:fld id="{5A6356E5-EB7E-834A-AB8C-7E1A882AB876}" type="slidenum">
              <a:rPr lang="en-US" smtClean="0"/>
              <a:t>4</a:t>
            </a:fld>
            <a:endParaRPr lang="en-US"/>
          </a:p>
        </p:txBody>
      </p:sp>
    </p:spTree>
    <p:extLst>
      <p:ext uri="{BB962C8B-B14F-4D97-AF65-F5344CB8AC3E}">
        <p14:creationId xmlns:p14="http://schemas.microsoft.com/office/powerpoint/2010/main" val="3554842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a:t>
            </a:r>
            <a:r>
              <a:rPr lang="en-US" dirty="0" err="1"/>
              <a:t>airData$gender</a:t>
            </a:r>
            <a:r>
              <a:rPr lang="en-US" dirty="0"/>
              <a:t>)</a:t>
            </a:r>
          </a:p>
          <a:p>
            <a:r>
              <a:rPr lang="en-US" dirty="0"/>
              <a:t>Creates table of how many males and females were in dataset</a:t>
            </a:r>
          </a:p>
          <a:p>
            <a:r>
              <a:rPr lang="en-US" dirty="0"/>
              <a:t>table(</a:t>
            </a:r>
            <a:r>
              <a:rPr lang="en-US" dirty="0" err="1"/>
              <a:t>airData$destination_city</a:t>
            </a:r>
            <a:r>
              <a:rPr lang="en-US" dirty="0"/>
              <a:t>)</a:t>
            </a:r>
          </a:p>
          <a:p>
            <a:r>
              <a:rPr lang="en-US" dirty="0"/>
              <a:t>Creates table of how what cities people traveled to, and the amount of occurrences of each</a:t>
            </a:r>
          </a:p>
          <a:p>
            <a:r>
              <a:rPr lang="en-US" dirty="0"/>
              <a:t>table(</a:t>
            </a:r>
            <a:r>
              <a:rPr lang="en-US" dirty="0" err="1"/>
              <a:t>airData$flight_cancelled</a:t>
            </a:r>
            <a:r>
              <a:rPr lang="en-US" dirty="0"/>
              <a:t>)</a:t>
            </a:r>
          </a:p>
          <a:p>
            <a:r>
              <a:rPr lang="en-US" dirty="0"/>
              <a:t>Creates table of how many flights were canceled and not</a:t>
            </a:r>
          </a:p>
        </p:txBody>
      </p:sp>
      <p:sp>
        <p:nvSpPr>
          <p:cNvPr id="4" name="Slide Number Placeholder 3"/>
          <p:cNvSpPr>
            <a:spLocks noGrp="1"/>
          </p:cNvSpPr>
          <p:nvPr>
            <p:ph type="sldNum" sz="quarter" idx="5"/>
          </p:nvPr>
        </p:nvSpPr>
        <p:spPr/>
        <p:txBody>
          <a:bodyPr/>
          <a:lstStyle/>
          <a:p>
            <a:fld id="{5A6356E5-EB7E-834A-AB8C-7E1A882AB876}" type="slidenum">
              <a:rPr lang="en-US" smtClean="0"/>
              <a:t>5</a:t>
            </a:fld>
            <a:endParaRPr lang="en-US"/>
          </a:p>
        </p:txBody>
      </p:sp>
    </p:spTree>
    <p:extLst>
      <p:ext uri="{BB962C8B-B14F-4D97-AF65-F5344CB8AC3E}">
        <p14:creationId xmlns:p14="http://schemas.microsoft.com/office/powerpoint/2010/main" val="39479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a:t>
            </a:r>
            <a:r>
              <a:rPr lang="en-US" dirty="0" err="1"/>
              <a:t>airData$origin_city</a:t>
            </a:r>
            <a:r>
              <a:rPr lang="en-US" dirty="0"/>
              <a:t>)</a:t>
            </a:r>
          </a:p>
          <a:p>
            <a:r>
              <a:rPr lang="en-US" dirty="0"/>
              <a:t>Creates table showing the occurrences of where people traveled from</a:t>
            </a:r>
          </a:p>
          <a:p>
            <a:r>
              <a:rPr lang="en-US" dirty="0"/>
              <a:t>table(</a:t>
            </a:r>
            <a:r>
              <a:rPr lang="en-US" dirty="0" err="1"/>
              <a:t>airData$type_of_travel</a:t>
            </a:r>
            <a:r>
              <a:rPr lang="en-US" dirty="0"/>
              <a:t>)</a:t>
            </a:r>
          </a:p>
          <a:p>
            <a:r>
              <a:rPr lang="en-US" dirty="0"/>
              <a:t>Creates table showing occurrences of what type of travel passengers were doing</a:t>
            </a:r>
          </a:p>
        </p:txBody>
      </p:sp>
      <p:sp>
        <p:nvSpPr>
          <p:cNvPr id="4" name="Slide Number Placeholder 3"/>
          <p:cNvSpPr>
            <a:spLocks noGrp="1"/>
          </p:cNvSpPr>
          <p:nvPr>
            <p:ph type="sldNum" sz="quarter" idx="5"/>
          </p:nvPr>
        </p:nvSpPr>
        <p:spPr/>
        <p:txBody>
          <a:bodyPr/>
          <a:lstStyle/>
          <a:p>
            <a:fld id="{5A6356E5-EB7E-834A-AB8C-7E1A882AB876}" type="slidenum">
              <a:rPr lang="en-US" smtClean="0"/>
              <a:t>6</a:t>
            </a:fld>
            <a:endParaRPr lang="en-US"/>
          </a:p>
        </p:txBody>
      </p:sp>
    </p:spTree>
    <p:extLst>
      <p:ext uri="{BB962C8B-B14F-4D97-AF65-F5344CB8AC3E}">
        <p14:creationId xmlns:p14="http://schemas.microsoft.com/office/powerpoint/2010/main" val="215175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boxplot(</a:t>
            </a:r>
            <a:r>
              <a:rPr lang="en-US" dirty="0" err="1"/>
              <a:t>airData$likelihood_to_recommend~airData$gender</a:t>
            </a:r>
            <a:r>
              <a:rPr lang="en-US" dirty="0"/>
              <a:t>)</a:t>
            </a:r>
          </a:p>
          <a:p>
            <a:r>
              <a:rPr lang="en-US" dirty="0"/>
              <a:t>Creates boxplot of genders compared to the likelihood of recommending this airline</a:t>
            </a:r>
          </a:p>
        </p:txBody>
      </p:sp>
      <p:sp>
        <p:nvSpPr>
          <p:cNvPr id="4" name="Slide Number Placeholder 3"/>
          <p:cNvSpPr>
            <a:spLocks noGrp="1"/>
          </p:cNvSpPr>
          <p:nvPr>
            <p:ph type="sldNum" sz="quarter" idx="5"/>
          </p:nvPr>
        </p:nvSpPr>
        <p:spPr/>
        <p:txBody>
          <a:bodyPr/>
          <a:lstStyle/>
          <a:p>
            <a:fld id="{5A6356E5-EB7E-834A-AB8C-7E1A882AB876}" type="slidenum">
              <a:rPr lang="en-US" smtClean="0"/>
              <a:t>7</a:t>
            </a:fld>
            <a:endParaRPr lang="en-US"/>
          </a:p>
        </p:txBody>
      </p:sp>
    </p:spTree>
    <p:extLst>
      <p:ext uri="{BB962C8B-B14F-4D97-AF65-F5344CB8AC3E}">
        <p14:creationId xmlns:p14="http://schemas.microsoft.com/office/powerpoint/2010/main" val="104286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boxplot(</a:t>
            </a:r>
            <a:r>
              <a:rPr lang="en-US" dirty="0" err="1"/>
              <a:t>airData$likelihood_to_recommend~airData$type_of_travel</a:t>
            </a:r>
            <a:r>
              <a:rPr lang="en-US" dirty="0"/>
              <a:t>)</a:t>
            </a:r>
          </a:p>
          <a:p>
            <a:r>
              <a:rPr lang="en-US" dirty="0"/>
              <a:t>This creates a boxplot of the type of travel passengers did and comparing it to their likelihood to recommend this airline</a:t>
            </a:r>
          </a:p>
        </p:txBody>
      </p:sp>
      <p:sp>
        <p:nvSpPr>
          <p:cNvPr id="4" name="Slide Number Placeholder 3"/>
          <p:cNvSpPr>
            <a:spLocks noGrp="1"/>
          </p:cNvSpPr>
          <p:nvPr>
            <p:ph type="sldNum" sz="quarter" idx="5"/>
          </p:nvPr>
        </p:nvSpPr>
        <p:spPr/>
        <p:txBody>
          <a:bodyPr/>
          <a:lstStyle/>
          <a:p>
            <a:fld id="{5A6356E5-EB7E-834A-AB8C-7E1A882AB876}" type="slidenum">
              <a:rPr lang="en-US" smtClean="0"/>
              <a:t>8</a:t>
            </a:fld>
            <a:endParaRPr lang="en-US"/>
          </a:p>
        </p:txBody>
      </p:sp>
    </p:spTree>
    <p:extLst>
      <p:ext uri="{BB962C8B-B14F-4D97-AF65-F5344CB8AC3E}">
        <p14:creationId xmlns:p14="http://schemas.microsoft.com/office/powerpoint/2010/main" val="117426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boxplot(</a:t>
            </a:r>
            <a:r>
              <a:rPr lang="en-US" dirty="0" err="1"/>
              <a:t>airData$likelihood_to_recommend~airData$flight_cancelled</a:t>
            </a:r>
            <a:r>
              <a:rPr lang="en-US" dirty="0"/>
              <a:t>)</a:t>
            </a:r>
          </a:p>
          <a:p>
            <a:r>
              <a:rPr lang="en-US" dirty="0"/>
              <a:t>This creates a boxplot of whether or not a passengers flight was cancelled, and their likelihood of recommending the airline</a:t>
            </a:r>
          </a:p>
        </p:txBody>
      </p:sp>
      <p:sp>
        <p:nvSpPr>
          <p:cNvPr id="4" name="Slide Number Placeholder 3"/>
          <p:cNvSpPr>
            <a:spLocks noGrp="1"/>
          </p:cNvSpPr>
          <p:nvPr>
            <p:ph type="sldNum" sz="quarter" idx="5"/>
          </p:nvPr>
        </p:nvSpPr>
        <p:spPr/>
        <p:txBody>
          <a:bodyPr/>
          <a:lstStyle/>
          <a:p>
            <a:fld id="{5A6356E5-EB7E-834A-AB8C-7E1A882AB876}" type="slidenum">
              <a:rPr lang="en-US" smtClean="0"/>
              <a:t>9</a:t>
            </a:fld>
            <a:endParaRPr lang="en-US"/>
          </a:p>
        </p:txBody>
      </p:sp>
    </p:spTree>
    <p:extLst>
      <p:ext uri="{BB962C8B-B14F-4D97-AF65-F5344CB8AC3E}">
        <p14:creationId xmlns:p14="http://schemas.microsoft.com/office/powerpoint/2010/main" val="533850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promoters &lt;- </a:t>
            </a:r>
            <a:r>
              <a:rPr lang="en-US" dirty="0" err="1"/>
              <a:t>airData</a:t>
            </a:r>
            <a:r>
              <a:rPr lang="en-US" dirty="0"/>
              <a:t> %&gt;% filter(</a:t>
            </a:r>
            <a:r>
              <a:rPr lang="en-US" dirty="0" err="1"/>
              <a:t>likelihood_to_recommend</a:t>
            </a:r>
            <a:r>
              <a:rPr lang="en-US" dirty="0"/>
              <a:t> &gt; 8)</a:t>
            </a:r>
          </a:p>
          <a:p>
            <a:r>
              <a:rPr lang="en-US" dirty="0"/>
              <a:t>creates new data frame with only rows that have a likelihood to recommend that are greater than 8</a:t>
            </a:r>
          </a:p>
          <a:p>
            <a:r>
              <a:rPr lang="en-US" dirty="0"/>
              <a:t>library(ggplot2)</a:t>
            </a:r>
          </a:p>
          <a:p>
            <a:r>
              <a:rPr lang="en-US" dirty="0"/>
              <a:t>library(</a:t>
            </a:r>
            <a:r>
              <a:rPr lang="en-US" dirty="0" err="1"/>
              <a:t>ggmap</a:t>
            </a:r>
            <a:r>
              <a:rPr lang="en-US" dirty="0"/>
              <a:t>)</a:t>
            </a:r>
          </a:p>
          <a:p>
            <a:r>
              <a:rPr lang="en-US" dirty="0" err="1"/>
              <a:t>usmap</a:t>
            </a:r>
            <a:r>
              <a:rPr lang="en-US" dirty="0"/>
              <a:t> &lt;- </a:t>
            </a:r>
            <a:r>
              <a:rPr lang="en-US" dirty="0" err="1"/>
              <a:t>get_stamenmap</a:t>
            </a:r>
            <a:r>
              <a:rPr lang="en-US" dirty="0"/>
              <a:t>(</a:t>
            </a:r>
            <a:r>
              <a:rPr lang="en-US" dirty="0" err="1"/>
              <a:t>bbox</a:t>
            </a:r>
            <a:r>
              <a:rPr lang="en-US" dirty="0"/>
              <a:t>=c(left=-167.50, bottom=7.45, right=-50.19, top=71.58),</a:t>
            </a:r>
          </a:p>
          <a:p>
            <a:r>
              <a:rPr lang="en-US" dirty="0"/>
              <a:t>                       zoom=3, </a:t>
            </a:r>
            <a:r>
              <a:rPr lang="en-US" dirty="0" err="1"/>
              <a:t>maptype</a:t>
            </a:r>
            <a:r>
              <a:rPr lang="en-US" dirty="0"/>
              <a:t> = "toner")</a:t>
            </a:r>
          </a:p>
          <a:p>
            <a:r>
              <a:rPr lang="en-US" dirty="0"/>
              <a:t>gets map of the </a:t>
            </a:r>
            <a:r>
              <a:rPr lang="en-US" dirty="0" err="1"/>
              <a:t>usa</a:t>
            </a:r>
            <a:endParaRPr lang="en-US" dirty="0"/>
          </a:p>
          <a:p>
            <a:r>
              <a:rPr lang="en-US" dirty="0" err="1"/>
              <a:t>ggmap</a:t>
            </a:r>
            <a:r>
              <a:rPr lang="en-US" dirty="0"/>
              <a:t>(</a:t>
            </a:r>
            <a:r>
              <a:rPr lang="en-US" dirty="0" err="1"/>
              <a:t>usmap</a:t>
            </a:r>
            <a:r>
              <a:rPr lang="en-US" dirty="0"/>
              <a:t>) + </a:t>
            </a:r>
            <a:r>
              <a:rPr lang="en-US" dirty="0" err="1"/>
              <a:t>geom_point</a:t>
            </a:r>
            <a:r>
              <a:rPr lang="en-US" dirty="0"/>
              <a:t>(data=promoters, </a:t>
            </a:r>
            <a:r>
              <a:rPr lang="en-US" dirty="0" err="1"/>
              <a:t>aes</a:t>
            </a:r>
            <a:r>
              <a:rPr lang="en-US" dirty="0"/>
              <a:t>(x=</a:t>
            </a:r>
            <a:r>
              <a:rPr lang="en-US" dirty="0" err="1"/>
              <a:t>olong</a:t>
            </a:r>
            <a:r>
              <a:rPr lang="en-US" dirty="0"/>
              <a:t>, y=</a:t>
            </a:r>
            <a:r>
              <a:rPr lang="en-US" dirty="0" err="1"/>
              <a:t>olat</a:t>
            </a:r>
            <a:r>
              <a:rPr lang="en-US" dirty="0"/>
              <a:t>,</a:t>
            </a:r>
          </a:p>
          <a:p>
            <a:r>
              <a:rPr lang="en-US" dirty="0"/>
              <a:t>                                              color=</a:t>
            </a:r>
            <a:r>
              <a:rPr lang="en-US" dirty="0" err="1"/>
              <a:t>likelihood_to_recommend</a:t>
            </a:r>
            <a:r>
              <a:rPr lang="en-US" dirty="0"/>
              <a:t>))</a:t>
            </a:r>
          </a:p>
          <a:p>
            <a:r>
              <a:rPr lang="en-US" dirty="0"/>
              <a:t>creates map of origin cities that are in the promoters dataset created above, and then is shaded by their likelihood to recommend</a:t>
            </a:r>
          </a:p>
        </p:txBody>
      </p:sp>
      <p:sp>
        <p:nvSpPr>
          <p:cNvPr id="4" name="Slide Number Placeholder 3"/>
          <p:cNvSpPr>
            <a:spLocks noGrp="1"/>
          </p:cNvSpPr>
          <p:nvPr>
            <p:ph type="sldNum" sz="quarter" idx="5"/>
          </p:nvPr>
        </p:nvSpPr>
        <p:spPr/>
        <p:txBody>
          <a:bodyPr/>
          <a:lstStyle/>
          <a:p>
            <a:fld id="{5A6356E5-EB7E-834A-AB8C-7E1A882AB876}" type="slidenum">
              <a:rPr lang="en-US" smtClean="0"/>
              <a:t>10</a:t>
            </a:fld>
            <a:endParaRPr lang="en-US"/>
          </a:p>
        </p:txBody>
      </p:sp>
    </p:spTree>
    <p:extLst>
      <p:ext uri="{BB962C8B-B14F-4D97-AF65-F5344CB8AC3E}">
        <p14:creationId xmlns:p14="http://schemas.microsoft.com/office/powerpoint/2010/main" val="1896075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67141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268434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6148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243140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7342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3093050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73833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40447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2272838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AD611E-6942-A543-8115-1EBEA1269AC2}"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403652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AD611E-6942-A543-8115-1EBEA1269AC2}"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3019659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AD611E-6942-A543-8115-1EBEA1269AC2}" type="datetimeFigureOut">
              <a:rPr lang="en-US" smtClean="0"/>
              <a:t>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2600781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AD611E-6942-A543-8115-1EBEA1269AC2}" type="datetimeFigureOut">
              <a:rPr lang="en-US" smtClean="0"/>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3863095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AD611E-6942-A543-8115-1EBEA1269AC2}" type="datetimeFigureOut">
              <a:rPr lang="en-US" smtClean="0"/>
              <a:t>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2804480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AD611E-6942-A543-8115-1EBEA1269AC2}"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E4401-5642-6A4E-9D1B-7A890641C856}" type="slidenum">
              <a:rPr lang="en-US" smtClean="0"/>
              <a:t>‹#›</a:t>
            </a:fld>
            <a:endParaRPr lang="en-US"/>
          </a:p>
        </p:txBody>
      </p:sp>
    </p:spTree>
    <p:extLst>
      <p:ext uri="{BB962C8B-B14F-4D97-AF65-F5344CB8AC3E}">
        <p14:creationId xmlns:p14="http://schemas.microsoft.com/office/powerpoint/2010/main" val="942973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2E4401-5642-6A4E-9D1B-7A890641C856}" type="slidenum">
              <a:rPr lang="en-US" smtClean="0"/>
              <a:t>‹#›</a:t>
            </a:fld>
            <a:endParaRPr lang="en-US"/>
          </a:p>
        </p:txBody>
      </p:sp>
      <p:sp>
        <p:nvSpPr>
          <p:cNvPr id="5" name="Date Placeholder 4"/>
          <p:cNvSpPr>
            <a:spLocks noGrp="1"/>
          </p:cNvSpPr>
          <p:nvPr>
            <p:ph type="dt" sz="half" idx="10"/>
          </p:nvPr>
        </p:nvSpPr>
        <p:spPr/>
        <p:txBody>
          <a:bodyPr/>
          <a:lstStyle/>
          <a:p>
            <a:fld id="{8CAD611E-6942-A543-8115-1EBEA1269AC2}" type="datetimeFigureOut">
              <a:rPr lang="en-US" smtClean="0"/>
              <a:t>12/2/20</a:t>
            </a:fld>
            <a:endParaRPr lang="en-US"/>
          </a:p>
        </p:txBody>
      </p:sp>
    </p:spTree>
    <p:extLst>
      <p:ext uri="{BB962C8B-B14F-4D97-AF65-F5344CB8AC3E}">
        <p14:creationId xmlns:p14="http://schemas.microsoft.com/office/powerpoint/2010/main" val="3492542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AD611E-6942-A543-8115-1EBEA1269AC2}" type="datetimeFigureOut">
              <a:rPr lang="en-US" smtClean="0"/>
              <a:t>12/2/20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22E4401-5642-6A4E-9D1B-7A890641C856}" type="slidenum">
              <a:rPr lang="en-US" smtClean="0"/>
              <a:t>‹#›</a:t>
            </a:fld>
            <a:endParaRPr lang="en-US"/>
          </a:p>
        </p:txBody>
      </p:sp>
    </p:spTree>
    <p:extLst>
      <p:ext uri="{BB962C8B-B14F-4D97-AF65-F5344CB8AC3E}">
        <p14:creationId xmlns:p14="http://schemas.microsoft.com/office/powerpoint/2010/main" val="279631368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016C2-68A8-FA47-8854-6BC3F37809FC}"/>
              </a:ext>
            </a:extLst>
          </p:cNvPr>
          <p:cNvSpPr>
            <a:spLocks noGrp="1"/>
          </p:cNvSpPr>
          <p:nvPr>
            <p:ph type="ctrTitle"/>
          </p:nvPr>
        </p:nvSpPr>
        <p:spPr>
          <a:xfrm>
            <a:off x="678386" y="2347382"/>
            <a:ext cx="9177866" cy="1646302"/>
          </a:xfrm>
        </p:spPr>
        <p:txBody>
          <a:bodyPr/>
          <a:lstStyle/>
          <a:p>
            <a:r>
              <a:rPr lang="en-US" dirty="0"/>
              <a:t>Airline Analysis IST 387 Final</a:t>
            </a:r>
          </a:p>
        </p:txBody>
      </p:sp>
      <p:sp>
        <p:nvSpPr>
          <p:cNvPr id="3" name="Subtitle 2">
            <a:extLst>
              <a:ext uri="{FF2B5EF4-FFF2-40B4-BE49-F238E27FC236}">
                <a16:creationId xmlns:a16="http://schemas.microsoft.com/office/drawing/2014/main" id="{3B1AAC07-828C-7249-A6FC-F2F2117F4E24}"/>
              </a:ext>
            </a:extLst>
          </p:cNvPr>
          <p:cNvSpPr>
            <a:spLocks noGrp="1"/>
          </p:cNvSpPr>
          <p:nvPr>
            <p:ph type="subTitle" idx="1"/>
          </p:nvPr>
        </p:nvSpPr>
        <p:spPr/>
        <p:txBody>
          <a:bodyPr/>
          <a:lstStyle/>
          <a:p>
            <a:r>
              <a:rPr lang="en-US" dirty="0"/>
              <a:t>By. Alejandro Pesantez</a:t>
            </a:r>
          </a:p>
        </p:txBody>
      </p:sp>
    </p:spTree>
    <p:extLst>
      <p:ext uri="{BB962C8B-B14F-4D97-AF65-F5344CB8AC3E}">
        <p14:creationId xmlns:p14="http://schemas.microsoft.com/office/powerpoint/2010/main" val="254822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72EE-E5EE-BD4C-9DE7-64BCADD43E77}"/>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Map of the Origin Location of Airline Promoters</a:t>
            </a:r>
          </a:p>
        </p:txBody>
      </p:sp>
      <p:pic>
        <p:nvPicPr>
          <p:cNvPr id="6" name="Content Placeholder 5">
            <a:extLst>
              <a:ext uri="{FF2B5EF4-FFF2-40B4-BE49-F238E27FC236}">
                <a16:creationId xmlns:a16="http://schemas.microsoft.com/office/drawing/2014/main" id="{D8B713FE-2385-0C4F-8E70-D16C9490B754}"/>
              </a:ext>
            </a:extLst>
          </p:cNvPr>
          <p:cNvPicPr>
            <a:picLocks noGrp="1" noChangeAspect="1"/>
          </p:cNvPicPr>
          <p:nvPr>
            <p:ph idx="1"/>
          </p:nvPr>
        </p:nvPicPr>
        <p:blipFill>
          <a:blip r:embed="rId3"/>
          <a:stretch>
            <a:fillRect/>
          </a:stretch>
        </p:blipFill>
        <p:spPr>
          <a:xfrm>
            <a:off x="817474" y="2159331"/>
            <a:ext cx="5283289" cy="3196389"/>
          </a:xfrm>
          <a:prstGeom prst="rect">
            <a:avLst/>
          </a:prstGeom>
        </p:spPr>
      </p:pic>
      <p:sp>
        <p:nvSpPr>
          <p:cNvPr id="7" name="TextBox 6">
            <a:extLst>
              <a:ext uri="{FF2B5EF4-FFF2-40B4-BE49-F238E27FC236}">
                <a16:creationId xmlns:a16="http://schemas.microsoft.com/office/drawing/2014/main" id="{419FA30D-6D6B-434A-9967-32DBB8562274}"/>
              </a:ext>
            </a:extLst>
          </p:cNvPr>
          <p:cNvSpPr txBox="1"/>
          <p:nvPr/>
        </p:nvSpPr>
        <p:spPr>
          <a:xfrm>
            <a:off x="6416039" y="2160589"/>
            <a:ext cx="2927185"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500" dirty="0">
                <a:solidFill>
                  <a:schemeClr val="tx1">
                    <a:lumMod val="75000"/>
                    <a:lumOff val="25000"/>
                  </a:schemeClr>
                </a:solidFill>
              </a:rPr>
              <a:t>This is a map of where our passengers who gave us a rating of 9 or above, on how likely they would recommend this airline, are from. As you can see it seems as if these types of passengers are located in the big cities such as New York, Los Angeles, and Chicago.  </a:t>
            </a:r>
          </a:p>
        </p:txBody>
      </p:sp>
    </p:spTree>
    <p:extLst>
      <p:ext uri="{BB962C8B-B14F-4D97-AF65-F5344CB8AC3E}">
        <p14:creationId xmlns:p14="http://schemas.microsoft.com/office/powerpoint/2010/main" val="3132297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1AD6-4D31-874D-80D4-FACA146A998B}"/>
              </a:ext>
            </a:extLst>
          </p:cNvPr>
          <p:cNvSpPr>
            <a:spLocks noGrp="1"/>
          </p:cNvSpPr>
          <p:nvPr>
            <p:ph type="title"/>
          </p:nvPr>
        </p:nvSpPr>
        <p:spPr>
          <a:xfrm>
            <a:off x="676746" y="609600"/>
            <a:ext cx="3729076" cy="1320800"/>
          </a:xfrm>
        </p:spPr>
        <p:txBody>
          <a:bodyPr vert="horz" lIns="91440" tIns="45720" rIns="91440" bIns="45720" rtlCol="0" anchor="ctr">
            <a:normAutofit/>
          </a:bodyPr>
          <a:lstStyle/>
          <a:p>
            <a:pPr>
              <a:lnSpc>
                <a:spcPct val="90000"/>
              </a:lnSpc>
            </a:pPr>
            <a:r>
              <a:rPr lang="en-US" sz="2800" dirty="0"/>
              <a:t>Map of the Origin Location of Airline Detractors</a:t>
            </a:r>
          </a:p>
        </p:txBody>
      </p:sp>
      <p:sp>
        <p:nvSpPr>
          <p:cNvPr id="6" name="TextBox 5">
            <a:extLst>
              <a:ext uri="{FF2B5EF4-FFF2-40B4-BE49-F238E27FC236}">
                <a16:creationId xmlns:a16="http://schemas.microsoft.com/office/drawing/2014/main" id="{59A59FF1-E047-E543-8899-5EB2CDA4AE58}"/>
              </a:ext>
            </a:extLst>
          </p:cNvPr>
          <p:cNvSpPr txBox="1"/>
          <p:nvPr/>
        </p:nvSpPr>
        <p:spPr>
          <a:xfrm>
            <a:off x="685167" y="2160589"/>
            <a:ext cx="3720916" cy="356073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This is a map of where our passengers who gave us a rating of 6 or below, on how likely they would recommend this airline, are from. As you can see it seems as if these types of passengers are mostly located on the coasts and near the water, such as Hawaii, Florida, New York and California. </a:t>
            </a:r>
          </a:p>
        </p:txBody>
      </p:sp>
      <p:pic>
        <p:nvPicPr>
          <p:cNvPr id="5" name="Content Placeholder 4" descr="Map&#10;&#10;Description automatically generated">
            <a:extLst>
              <a:ext uri="{FF2B5EF4-FFF2-40B4-BE49-F238E27FC236}">
                <a16:creationId xmlns:a16="http://schemas.microsoft.com/office/drawing/2014/main" id="{71DF82BE-570D-7644-880B-63781B3D3FEF}"/>
              </a:ext>
            </a:extLst>
          </p:cNvPr>
          <p:cNvPicPr>
            <a:picLocks noGrp="1" noChangeAspect="1"/>
          </p:cNvPicPr>
          <p:nvPr>
            <p:ph idx="1"/>
          </p:nvPr>
        </p:nvPicPr>
        <p:blipFill>
          <a:blip r:embed="rId3"/>
          <a:stretch>
            <a:fillRect/>
          </a:stretch>
        </p:blipFill>
        <p:spPr>
          <a:xfrm>
            <a:off x="4654035" y="1801664"/>
            <a:ext cx="4602747" cy="2750140"/>
          </a:xfrm>
          <a:prstGeom prst="rect">
            <a:avLst/>
          </a:prstGeom>
        </p:spPr>
      </p:pic>
    </p:spTree>
    <p:extLst>
      <p:ext uri="{BB962C8B-B14F-4D97-AF65-F5344CB8AC3E}">
        <p14:creationId xmlns:p14="http://schemas.microsoft.com/office/powerpoint/2010/main" val="1006656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12ACA-1F1B-4D45-942B-DC0ADDA1B907}"/>
              </a:ext>
            </a:extLst>
          </p:cNvPr>
          <p:cNvSpPr>
            <a:spLocks noGrp="1"/>
          </p:cNvSpPr>
          <p:nvPr>
            <p:ph type="title"/>
          </p:nvPr>
        </p:nvSpPr>
        <p:spPr>
          <a:xfrm>
            <a:off x="677334" y="252408"/>
            <a:ext cx="8596668" cy="1320800"/>
          </a:xfrm>
        </p:spPr>
        <p:txBody>
          <a:bodyPr/>
          <a:lstStyle/>
          <a:p>
            <a:r>
              <a:rPr lang="en-US" dirty="0"/>
              <a:t>Word Clouds from Airline Reviews</a:t>
            </a:r>
          </a:p>
        </p:txBody>
      </p:sp>
      <p:sp>
        <p:nvSpPr>
          <p:cNvPr id="6" name="TextBox 5">
            <a:extLst>
              <a:ext uri="{FF2B5EF4-FFF2-40B4-BE49-F238E27FC236}">
                <a16:creationId xmlns:a16="http://schemas.microsoft.com/office/drawing/2014/main" id="{9E944811-3915-1746-9062-125ACFF0117B}"/>
              </a:ext>
            </a:extLst>
          </p:cNvPr>
          <p:cNvSpPr txBox="1"/>
          <p:nvPr/>
        </p:nvSpPr>
        <p:spPr>
          <a:xfrm>
            <a:off x="771524" y="890345"/>
            <a:ext cx="1351652" cy="369332"/>
          </a:xfrm>
          <a:prstGeom prst="rect">
            <a:avLst/>
          </a:prstGeom>
          <a:noFill/>
        </p:spPr>
        <p:txBody>
          <a:bodyPr wrap="none" rtlCol="0">
            <a:spAutoFit/>
          </a:bodyPr>
          <a:lstStyle/>
          <a:p>
            <a:r>
              <a:rPr lang="en-US" dirty="0"/>
              <a:t>Detractors:</a:t>
            </a:r>
          </a:p>
        </p:txBody>
      </p:sp>
      <p:pic>
        <p:nvPicPr>
          <p:cNvPr id="10" name="Content Placeholder 9" descr="Text&#10;&#10;Description automatically generated">
            <a:extLst>
              <a:ext uri="{FF2B5EF4-FFF2-40B4-BE49-F238E27FC236}">
                <a16:creationId xmlns:a16="http://schemas.microsoft.com/office/drawing/2014/main" id="{3DE7CB00-6217-E24E-99AE-09D1D49AD7DC}"/>
              </a:ext>
            </a:extLst>
          </p:cNvPr>
          <p:cNvPicPr>
            <a:picLocks noGrp="1" noChangeAspect="1"/>
          </p:cNvPicPr>
          <p:nvPr>
            <p:ph idx="1"/>
          </p:nvPr>
        </p:nvPicPr>
        <p:blipFill>
          <a:blip r:embed="rId3"/>
          <a:stretch>
            <a:fillRect/>
          </a:stretch>
        </p:blipFill>
        <p:spPr>
          <a:xfrm>
            <a:off x="352631" y="1488281"/>
            <a:ext cx="4131852" cy="3881437"/>
          </a:xfrm>
        </p:spPr>
      </p:pic>
      <p:pic>
        <p:nvPicPr>
          <p:cNvPr id="12" name="Picture 11" descr="Text&#10;&#10;Description automatically generated">
            <a:extLst>
              <a:ext uri="{FF2B5EF4-FFF2-40B4-BE49-F238E27FC236}">
                <a16:creationId xmlns:a16="http://schemas.microsoft.com/office/drawing/2014/main" id="{04572CB0-DDDD-4A4F-8F86-C59154DF2469}"/>
              </a:ext>
            </a:extLst>
          </p:cNvPr>
          <p:cNvPicPr>
            <a:picLocks noChangeAspect="1"/>
          </p:cNvPicPr>
          <p:nvPr/>
        </p:nvPicPr>
        <p:blipFill>
          <a:blip r:embed="rId4"/>
          <a:stretch>
            <a:fillRect/>
          </a:stretch>
        </p:blipFill>
        <p:spPr>
          <a:xfrm>
            <a:off x="5390395" y="1416046"/>
            <a:ext cx="4165445" cy="3881437"/>
          </a:xfrm>
          <a:prstGeom prst="rect">
            <a:avLst/>
          </a:prstGeom>
        </p:spPr>
      </p:pic>
      <p:sp>
        <p:nvSpPr>
          <p:cNvPr id="13" name="TextBox 12">
            <a:extLst>
              <a:ext uri="{FF2B5EF4-FFF2-40B4-BE49-F238E27FC236}">
                <a16:creationId xmlns:a16="http://schemas.microsoft.com/office/drawing/2014/main" id="{F6895D86-462A-7D4A-8AA9-31B66C1FD629}"/>
              </a:ext>
            </a:extLst>
          </p:cNvPr>
          <p:cNvSpPr txBox="1"/>
          <p:nvPr/>
        </p:nvSpPr>
        <p:spPr>
          <a:xfrm>
            <a:off x="5572120" y="918922"/>
            <a:ext cx="1316771" cy="369332"/>
          </a:xfrm>
          <a:prstGeom prst="rect">
            <a:avLst/>
          </a:prstGeom>
          <a:noFill/>
        </p:spPr>
        <p:txBody>
          <a:bodyPr wrap="none" rtlCol="0">
            <a:spAutoFit/>
          </a:bodyPr>
          <a:lstStyle/>
          <a:p>
            <a:r>
              <a:rPr lang="en-US" dirty="0"/>
              <a:t>Promoters:</a:t>
            </a:r>
          </a:p>
        </p:txBody>
      </p:sp>
      <p:sp>
        <p:nvSpPr>
          <p:cNvPr id="14" name="TextBox 13">
            <a:extLst>
              <a:ext uri="{FF2B5EF4-FFF2-40B4-BE49-F238E27FC236}">
                <a16:creationId xmlns:a16="http://schemas.microsoft.com/office/drawing/2014/main" id="{2C38FBD3-0B9B-CD48-81F5-72EB3B5D7E25}"/>
              </a:ext>
            </a:extLst>
          </p:cNvPr>
          <p:cNvSpPr txBox="1"/>
          <p:nvPr/>
        </p:nvSpPr>
        <p:spPr>
          <a:xfrm>
            <a:off x="352631" y="5372098"/>
            <a:ext cx="4131852" cy="1477328"/>
          </a:xfrm>
          <a:prstGeom prst="rect">
            <a:avLst/>
          </a:prstGeom>
          <a:noFill/>
        </p:spPr>
        <p:txBody>
          <a:bodyPr wrap="square" rtlCol="0">
            <a:spAutoFit/>
          </a:bodyPr>
          <a:lstStyle/>
          <a:p>
            <a:r>
              <a:rPr lang="en-US" dirty="0"/>
              <a:t>It seems to me that most of the detractors are unhappy about the service they get, their flight might’ve been delayed, or something went wrong with their luggage.</a:t>
            </a:r>
          </a:p>
        </p:txBody>
      </p:sp>
      <p:sp>
        <p:nvSpPr>
          <p:cNvPr id="15" name="TextBox 14">
            <a:extLst>
              <a:ext uri="{FF2B5EF4-FFF2-40B4-BE49-F238E27FC236}">
                <a16:creationId xmlns:a16="http://schemas.microsoft.com/office/drawing/2014/main" id="{BE4ACAB3-FFEB-2149-B1AF-BBCC9B867A18}"/>
              </a:ext>
            </a:extLst>
          </p:cNvPr>
          <p:cNvSpPr txBox="1"/>
          <p:nvPr/>
        </p:nvSpPr>
        <p:spPr>
          <a:xfrm>
            <a:off x="5390395" y="5369718"/>
            <a:ext cx="3653593" cy="1477328"/>
          </a:xfrm>
          <a:prstGeom prst="rect">
            <a:avLst/>
          </a:prstGeom>
          <a:noFill/>
        </p:spPr>
        <p:txBody>
          <a:bodyPr wrap="square" rtlCol="0">
            <a:spAutoFit/>
          </a:bodyPr>
          <a:lstStyle/>
          <a:p>
            <a:r>
              <a:rPr lang="en-US" dirty="0"/>
              <a:t>Here it seems as if the promoters really liked the comfortability they had on their flights. This includes their seating, the food, and even the service.</a:t>
            </a:r>
          </a:p>
        </p:txBody>
      </p:sp>
    </p:spTree>
    <p:extLst>
      <p:ext uri="{BB962C8B-B14F-4D97-AF65-F5344CB8AC3E}">
        <p14:creationId xmlns:p14="http://schemas.microsoft.com/office/powerpoint/2010/main" val="2741834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D33C2-FE7E-C047-AF67-F28CEF101EDE}"/>
              </a:ext>
            </a:extLst>
          </p:cNvPr>
          <p:cNvSpPr>
            <a:spLocks noGrp="1"/>
          </p:cNvSpPr>
          <p:nvPr>
            <p:ph type="title"/>
          </p:nvPr>
        </p:nvSpPr>
        <p:spPr>
          <a:xfrm>
            <a:off x="57151" y="138112"/>
            <a:ext cx="9101138" cy="1222879"/>
          </a:xfrm>
        </p:spPr>
        <p:txBody>
          <a:bodyPr>
            <a:normAutofit/>
          </a:bodyPr>
          <a:lstStyle/>
          <a:p>
            <a:r>
              <a:rPr lang="en-US" sz="2400" dirty="0"/>
              <a:t>Detractors’ Positive and Negative Words in Airline Review</a:t>
            </a:r>
          </a:p>
        </p:txBody>
      </p:sp>
      <p:pic>
        <p:nvPicPr>
          <p:cNvPr id="5" name="Content Placeholder 4" descr="Table&#10;&#10;Description automatically generated">
            <a:extLst>
              <a:ext uri="{FF2B5EF4-FFF2-40B4-BE49-F238E27FC236}">
                <a16:creationId xmlns:a16="http://schemas.microsoft.com/office/drawing/2014/main" id="{73C8BF59-C5CD-DB44-B338-85AD4309A47F}"/>
              </a:ext>
            </a:extLst>
          </p:cNvPr>
          <p:cNvPicPr>
            <a:picLocks noGrp="1" noChangeAspect="1"/>
          </p:cNvPicPr>
          <p:nvPr>
            <p:ph idx="1"/>
          </p:nvPr>
        </p:nvPicPr>
        <p:blipFill>
          <a:blip r:embed="rId3"/>
          <a:stretch>
            <a:fillRect/>
          </a:stretch>
        </p:blipFill>
        <p:spPr>
          <a:xfrm>
            <a:off x="342524" y="1047527"/>
            <a:ext cx="7595129" cy="1466578"/>
          </a:xfrm>
        </p:spPr>
      </p:pic>
      <p:sp>
        <p:nvSpPr>
          <p:cNvPr id="6" name="TextBox 5">
            <a:extLst>
              <a:ext uri="{FF2B5EF4-FFF2-40B4-BE49-F238E27FC236}">
                <a16:creationId xmlns:a16="http://schemas.microsoft.com/office/drawing/2014/main" id="{ED0E582B-90C8-B244-9DF3-F0AAE63A9656}"/>
              </a:ext>
            </a:extLst>
          </p:cNvPr>
          <p:cNvSpPr txBox="1"/>
          <p:nvPr/>
        </p:nvSpPr>
        <p:spPr>
          <a:xfrm>
            <a:off x="335568" y="690847"/>
            <a:ext cx="3228975" cy="369332"/>
          </a:xfrm>
          <a:prstGeom prst="rect">
            <a:avLst/>
          </a:prstGeom>
          <a:noFill/>
        </p:spPr>
        <p:txBody>
          <a:bodyPr wrap="square" rtlCol="0">
            <a:spAutoFit/>
          </a:bodyPr>
          <a:lstStyle/>
          <a:p>
            <a:r>
              <a:rPr lang="en-US" dirty="0"/>
              <a:t>Positive:</a:t>
            </a:r>
          </a:p>
        </p:txBody>
      </p:sp>
      <p:pic>
        <p:nvPicPr>
          <p:cNvPr id="8" name="Picture 7" descr="A picture containing calendar&#10;&#10;Description automatically generated">
            <a:extLst>
              <a:ext uri="{FF2B5EF4-FFF2-40B4-BE49-F238E27FC236}">
                <a16:creationId xmlns:a16="http://schemas.microsoft.com/office/drawing/2014/main" id="{F6696771-6728-EA49-8BE7-116CF3B34ABF}"/>
              </a:ext>
            </a:extLst>
          </p:cNvPr>
          <p:cNvPicPr>
            <a:picLocks noChangeAspect="1"/>
          </p:cNvPicPr>
          <p:nvPr/>
        </p:nvPicPr>
        <p:blipFill>
          <a:blip r:embed="rId4"/>
          <a:stretch>
            <a:fillRect/>
          </a:stretch>
        </p:blipFill>
        <p:spPr>
          <a:xfrm>
            <a:off x="342524" y="2915285"/>
            <a:ext cx="6121400" cy="2272797"/>
          </a:xfrm>
          <a:prstGeom prst="rect">
            <a:avLst/>
          </a:prstGeom>
        </p:spPr>
      </p:pic>
      <p:sp>
        <p:nvSpPr>
          <p:cNvPr id="9" name="TextBox 8">
            <a:extLst>
              <a:ext uri="{FF2B5EF4-FFF2-40B4-BE49-F238E27FC236}">
                <a16:creationId xmlns:a16="http://schemas.microsoft.com/office/drawing/2014/main" id="{C8973C58-5539-5246-AD7D-D49CE2347C05}"/>
              </a:ext>
            </a:extLst>
          </p:cNvPr>
          <p:cNvSpPr txBox="1"/>
          <p:nvPr/>
        </p:nvSpPr>
        <p:spPr>
          <a:xfrm>
            <a:off x="335568" y="2528392"/>
            <a:ext cx="1178528" cy="369332"/>
          </a:xfrm>
          <a:prstGeom prst="rect">
            <a:avLst/>
          </a:prstGeom>
          <a:noFill/>
        </p:spPr>
        <p:txBody>
          <a:bodyPr wrap="none" rtlCol="0">
            <a:spAutoFit/>
          </a:bodyPr>
          <a:lstStyle/>
          <a:p>
            <a:r>
              <a:rPr lang="en-US" dirty="0"/>
              <a:t>Negative:</a:t>
            </a:r>
          </a:p>
        </p:txBody>
      </p:sp>
      <p:sp>
        <p:nvSpPr>
          <p:cNvPr id="10" name="TextBox 9">
            <a:extLst>
              <a:ext uri="{FF2B5EF4-FFF2-40B4-BE49-F238E27FC236}">
                <a16:creationId xmlns:a16="http://schemas.microsoft.com/office/drawing/2014/main" id="{7A603C75-FFFA-074D-8058-6BE36A7235EB}"/>
              </a:ext>
            </a:extLst>
          </p:cNvPr>
          <p:cNvSpPr txBox="1"/>
          <p:nvPr/>
        </p:nvSpPr>
        <p:spPr>
          <a:xfrm>
            <a:off x="342524" y="5205643"/>
            <a:ext cx="7258050" cy="1477328"/>
          </a:xfrm>
          <a:prstGeom prst="rect">
            <a:avLst/>
          </a:prstGeom>
          <a:noFill/>
        </p:spPr>
        <p:txBody>
          <a:bodyPr wrap="square" rtlCol="0">
            <a:spAutoFit/>
          </a:bodyPr>
          <a:lstStyle/>
          <a:p>
            <a:r>
              <a:rPr lang="en-US" dirty="0"/>
              <a:t>As you can see there are a lot more negative words (87) than positive words (47) in the reviews from the detractors. The most common positive words were like, great, well, good, work, and friendly. The most common negative words were worst, rude, terrible, lost, delayed, bad, issues, and poor.</a:t>
            </a:r>
          </a:p>
        </p:txBody>
      </p:sp>
    </p:spTree>
    <p:extLst>
      <p:ext uri="{BB962C8B-B14F-4D97-AF65-F5344CB8AC3E}">
        <p14:creationId xmlns:p14="http://schemas.microsoft.com/office/powerpoint/2010/main" val="50961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CC821-FD34-AB48-999B-106357531E1C}"/>
              </a:ext>
            </a:extLst>
          </p:cNvPr>
          <p:cNvSpPr>
            <a:spLocks noGrp="1"/>
          </p:cNvSpPr>
          <p:nvPr>
            <p:ph type="title"/>
          </p:nvPr>
        </p:nvSpPr>
        <p:spPr>
          <a:xfrm>
            <a:off x="314325" y="128588"/>
            <a:ext cx="8596669" cy="688050"/>
          </a:xfrm>
        </p:spPr>
        <p:txBody>
          <a:bodyPr>
            <a:normAutofit/>
          </a:bodyPr>
          <a:lstStyle/>
          <a:p>
            <a:r>
              <a:rPr lang="en-US" sz="2400" dirty="0"/>
              <a:t>Promoters’ Positive and Negative Words in Airline Review</a:t>
            </a:r>
          </a:p>
        </p:txBody>
      </p:sp>
      <p:pic>
        <p:nvPicPr>
          <p:cNvPr id="5" name="Content Placeholder 4" descr="A picture containing text&#10;&#10;Description automatically generated">
            <a:extLst>
              <a:ext uri="{FF2B5EF4-FFF2-40B4-BE49-F238E27FC236}">
                <a16:creationId xmlns:a16="http://schemas.microsoft.com/office/drawing/2014/main" id="{D27458F5-D278-3C49-9172-7B68BA518612}"/>
              </a:ext>
            </a:extLst>
          </p:cNvPr>
          <p:cNvPicPr>
            <a:picLocks noGrp="1" noChangeAspect="1"/>
          </p:cNvPicPr>
          <p:nvPr>
            <p:ph idx="1"/>
          </p:nvPr>
        </p:nvPicPr>
        <p:blipFill>
          <a:blip r:embed="rId3"/>
          <a:stretch>
            <a:fillRect/>
          </a:stretch>
        </p:blipFill>
        <p:spPr>
          <a:xfrm>
            <a:off x="342899" y="890923"/>
            <a:ext cx="6615114" cy="2194202"/>
          </a:xfrm>
        </p:spPr>
      </p:pic>
      <p:sp>
        <p:nvSpPr>
          <p:cNvPr id="6" name="TextBox 5">
            <a:extLst>
              <a:ext uri="{FF2B5EF4-FFF2-40B4-BE49-F238E27FC236}">
                <a16:creationId xmlns:a16="http://schemas.microsoft.com/office/drawing/2014/main" id="{B697F83E-56FA-DB41-AF69-EBABE5CC4DCD}"/>
              </a:ext>
            </a:extLst>
          </p:cNvPr>
          <p:cNvSpPr txBox="1"/>
          <p:nvPr/>
        </p:nvSpPr>
        <p:spPr>
          <a:xfrm>
            <a:off x="328611" y="529764"/>
            <a:ext cx="3171825" cy="369332"/>
          </a:xfrm>
          <a:prstGeom prst="rect">
            <a:avLst/>
          </a:prstGeom>
          <a:noFill/>
        </p:spPr>
        <p:txBody>
          <a:bodyPr wrap="square" rtlCol="0">
            <a:spAutoFit/>
          </a:bodyPr>
          <a:lstStyle/>
          <a:p>
            <a:r>
              <a:rPr lang="en-US" dirty="0"/>
              <a:t>Positive:</a:t>
            </a:r>
          </a:p>
        </p:txBody>
      </p:sp>
      <p:pic>
        <p:nvPicPr>
          <p:cNvPr id="8" name="Picture 7">
            <a:extLst>
              <a:ext uri="{FF2B5EF4-FFF2-40B4-BE49-F238E27FC236}">
                <a16:creationId xmlns:a16="http://schemas.microsoft.com/office/drawing/2014/main" id="{011DDBF7-76D6-AD49-9FA9-D132499BEA6A}"/>
              </a:ext>
            </a:extLst>
          </p:cNvPr>
          <p:cNvPicPr>
            <a:picLocks noChangeAspect="1"/>
          </p:cNvPicPr>
          <p:nvPr/>
        </p:nvPicPr>
        <p:blipFill>
          <a:blip r:embed="rId4"/>
          <a:stretch>
            <a:fillRect/>
          </a:stretch>
        </p:blipFill>
        <p:spPr>
          <a:xfrm>
            <a:off x="342899" y="3544934"/>
            <a:ext cx="8301039" cy="936527"/>
          </a:xfrm>
          <a:prstGeom prst="rect">
            <a:avLst/>
          </a:prstGeom>
        </p:spPr>
      </p:pic>
      <p:sp>
        <p:nvSpPr>
          <p:cNvPr id="9" name="TextBox 8">
            <a:extLst>
              <a:ext uri="{FF2B5EF4-FFF2-40B4-BE49-F238E27FC236}">
                <a16:creationId xmlns:a16="http://schemas.microsoft.com/office/drawing/2014/main" id="{19770386-294A-EE40-B003-6F10C0386942}"/>
              </a:ext>
            </a:extLst>
          </p:cNvPr>
          <p:cNvSpPr txBox="1"/>
          <p:nvPr/>
        </p:nvSpPr>
        <p:spPr>
          <a:xfrm>
            <a:off x="328611" y="3144320"/>
            <a:ext cx="1178528" cy="369332"/>
          </a:xfrm>
          <a:prstGeom prst="rect">
            <a:avLst/>
          </a:prstGeom>
          <a:noFill/>
        </p:spPr>
        <p:txBody>
          <a:bodyPr wrap="none" rtlCol="0">
            <a:spAutoFit/>
          </a:bodyPr>
          <a:lstStyle/>
          <a:p>
            <a:r>
              <a:rPr lang="en-US" dirty="0"/>
              <a:t>Negative:</a:t>
            </a:r>
          </a:p>
        </p:txBody>
      </p:sp>
      <p:sp>
        <p:nvSpPr>
          <p:cNvPr id="10" name="TextBox 9">
            <a:extLst>
              <a:ext uri="{FF2B5EF4-FFF2-40B4-BE49-F238E27FC236}">
                <a16:creationId xmlns:a16="http://schemas.microsoft.com/office/drawing/2014/main" id="{AD9451AF-FEE4-AA4C-BB56-C57FDDA56C9B}"/>
              </a:ext>
            </a:extLst>
          </p:cNvPr>
          <p:cNvSpPr txBox="1"/>
          <p:nvPr/>
        </p:nvSpPr>
        <p:spPr>
          <a:xfrm>
            <a:off x="442913" y="4714875"/>
            <a:ext cx="8001000" cy="1477328"/>
          </a:xfrm>
          <a:prstGeom prst="rect">
            <a:avLst/>
          </a:prstGeom>
          <a:noFill/>
        </p:spPr>
        <p:txBody>
          <a:bodyPr wrap="square" rtlCol="0">
            <a:spAutoFit/>
          </a:bodyPr>
          <a:lstStyle/>
          <a:p>
            <a:r>
              <a:rPr lang="en-US" dirty="0"/>
              <a:t>Above, you can see that promoters had a lot more positive words (76) than negative words (26) in their reviews. Some of the most common positive words were comfortable, good, best, pretty, nice, excellent, well, efficient, friendly, and great. Some of the most common negative words were uneventful, delay, boring, and bad.</a:t>
            </a:r>
          </a:p>
        </p:txBody>
      </p:sp>
    </p:spTree>
    <p:extLst>
      <p:ext uri="{BB962C8B-B14F-4D97-AF65-F5344CB8AC3E}">
        <p14:creationId xmlns:p14="http://schemas.microsoft.com/office/powerpoint/2010/main" val="4024454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629853F-E622-4D4B-B15F-A35E9AB17155}"/>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What makes a Detractor?</a:t>
            </a:r>
          </a:p>
        </p:txBody>
      </p:sp>
      <p:sp>
        <p:nvSpPr>
          <p:cNvPr id="9" name="Content Placeholder 8">
            <a:extLst>
              <a:ext uri="{FF2B5EF4-FFF2-40B4-BE49-F238E27FC236}">
                <a16:creationId xmlns:a16="http://schemas.microsoft.com/office/drawing/2014/main" id="{AD025A04-96B6-4F97-812D-4EBEB8EF143A}"/>
              </a:ext>
            </a:extLst>
          </p:cNvPr>
          <p:cNvSpPr>
            <a:spLocks noGrp="1"/>
          </p:cNvSpPr>
          <p:nvPr>
            <p:ph idx="1"/>
          </p:nvPr>
        </p:nvSpPr>
        <p:spPr>
          <a:xfrm>
            <a:off x="175994" y="2019074"/>
            <a:ext cx="3973943" cy="4505294"/>
          </a:xfrm>
        </p:spPr>
        <p:txBody>
          <a:bodyPr>
            <a:normAutofit fontScale="92500" lnSpcReduction="10000"/>
          </a:bodyPr>
          <a:lstStyle/>
          <a:p>
            <a:r>
              <a:rPr lang="en-US" sz="1600" dirty="0">
                <a:solidFill>
                  <a:schemeClr val="bg1"/>
                </a:solidFill>
              </a:rPr>
              <a:t>The two observations I looked at were lines 18 and 20. This is because their confidence was 100% which means that everyone in the data who had those properties was a detractor. Line 18 shows that if the passenger was male, traveled for vacation, and their flight was delayed they were a detractor. Line 20 shows that if you traveled for a vacation, were not old, and there was a delay then you were also a detractor. Both of these rules (lines) have a lift of around 2.19 which is greater than 1 which means that these two occurrences are dependent on one another. The support of line 18 is .06 which means the combination in line 18 appears in 6% of the airline data. The support of line 20 was .04 which means that the combination in line 20 appears in around 4% of the airline data.</a:t>
            </a:r>
          </a:p>
        </p:txBody>
      </p:sp>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5" name="Content Placeholder 4" descr="A picture containing table&#10;&#10;Description automatically generated">
            <a:extLst>
              <a:ext uri="{FF2B5EF4-FFF2-40B4-BE49-F238E27FC236}">
                <a16:creationId xmlns:a16="http://schemas.microsoft.com/office/drawing/2014/main" id="{4AD732E0-E026-F84B-B142-8E39E72E6CCA}"/>
              </a:ext>
            </a:extLst>
          </p:cNvPr>
          <p:cNvPicPr>
            <a:picLocks noChangeAspect="1"/>
          </p:cNvPicPr>
          <p:nvPr/>
        </p:nvPicPr>
        <p:blipFill>
          <a:blip r:embed="rId3"/>
          <a:stretch>
            <a:fillRect/>
          </a:stretch>
        </p:blipFill>
        <p:spPr>
          <a:xfrm>
            <a:off x="4325932" y="881626"/>
            <a:ext cx="7657488" cy="5666541"/>
          </a:xfrm>
          <a:prstGeom prst="rect">
            <a:avLst/>
          </a:prstGeom>
        </p:spPr>
      </p:pic>
    </p:spTree>
    <p:extLst>
      <p:ext uri="{BB962C8B-B14F-4D97-AF65-F5344CB8AC3E}">
        <p14:creationId xmlns:p14="http://schemas.microsoft.com/office/powerpoint/2010/main" val="59474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88AE-B4F4-4E4C-9D94-7AC5DC658CF9}"/>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500"/>
              <a:t>What Changes the Rating of Recommending this Airline the Most?</a:t>
            </a:r>
          </a:p>
        </p:txBody>
      </p:sp>
      <p:sp>
        <p:nvSpPr>
          <p:cNvPr id="9" name="Content Placeholder 8">
            <a:extLst>
              <a:ext uri="{FF2B5EF4-FFF2-40B4-BE49-F238E27FC236}">
                <a16:creationId xmlns:a16="http://schemas.microsoft.com/office/drawing/2014/main" id="{A05F0493-230A-496F-A9F6-377B367A004A}"/>
              </a:ext>
            </a:extLst>
          </p:cNvPr>
          <p:cNvSpPr>
            <a:spLocks noGrp="1"/>
          </p:cNvSpPr>
          <p:nvPr>
            <p:ph idx="1"/>
          </p:nvPr>
        </p:nvSpPr>
        <p:spPr>
          <a:xfrm>
            <a:off x="685167" y="2160589"/>
            <a:ext cx="3720916" cy="3560733"/>
          </a:xfrm>
        </p:spPr>
        <p:txBody>
          <a:bodyPr>
            <a:normAutofit lnSpcReduction="10000"/>
          </a:bodyPr>
          <a:lstStyle/>
          <a:p>
            <a:r>
              <a:rPr lang="en-US" dirty="0"/>
              <a:t>There is only one significant predictor when looking at what predicts the likelihood of recommending this airline, which is people who traveled for a vacation. This output says that if you traveled for a vacation you are expected to have the worst rating out of the three types of travel. In fact you are expected to have a 3.68 less of a rating compared to someone that traveled for business.</a:t>
            </a:r>
          </a:p>
        </p:txBody>
      </p:sp>
      <p:pic>
        <p:nvPicPr>
          <p:cNvPr id="5" name="Content Placeholder 4" descr="Table&#10;&#10;Description automatically generated">
            <a:extLst>
              <a:ext uri="{FF2B5EF4-FFF2-40B4-BE49-F238E27FC236}">
                <a16:creationId xmlns:a16="http://schemas.microsoft.com/office/drawing/2014/main" id="{6424C7D3-DF28-044E-A6B5-33076B56ADAD}"/>
              </a:ext>
            </a:extLst>
          </p:cNvPr>
          <p:cNvPicPr>
            <a:picLocks noChangeAspect="1"/>
          </p:cNvPicPr>
          <p:nvPr/>
        </p:nvPicPr>
        <p:blipFill>
          <a:blip r:embed="rId3"/>
          <a:stretch>
            <a:fillRect/>
          </a:stretch>
        </p:blipFill>
        <p:spPr>
          <a:xfrm>
            <a:off x="4654035" y="1439197"/>
            <a:ext cx="4602747" cy="3475074"/>
          </a:xfrm>
          <a:prstGeom prst="rect">
            <a:avLst/>
          </a:prstGeom>
        </p:spPr>
      </p:pic>
    </p:spTree>
    <p:extLst>
      <p:ext uri="{BB962C8B-B14F-4D97-AF65-F5344CB8AC3E}">
        <p14:creationId xmlns:p14="http://schemas.microsoft.com/office/powerpoint/2010/main" val="3065072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CFF24-26B3-4742-B0D7-34DCAB896C8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BA0338B-8704-484B-9142-D494946E9D16}"/>
              </a:ext>
            </a:extLst>
          </p:cNvPr>
          <p:cNvSpPr>
            <a:spLocks noGrp="1"/>
          </p:cNvSpPr>
          <p:nvPr>
            <p:ph idx="1"/>
          </p:nvPr>
        </p:nvSpPr>
        <p:spPr/>
        <p:txBody>
          <a:bodyPr/>
          <a:lstStyle/>
          <a:p>
            <a:r>
              <a:rPr lang="en-US" dirty="0"/>
              <a:t>Overall I think that this is a pretty good airline. I feel as if there are things that could be improved on, however. When looking at the detractors, their biggest complaints according to the word cloud and sentiment analysis was the service and luggage situation. I would recommend to train the employees at the airport to maximize their friendliness and helpfulness so they can help passengers with their luggage and show them where baggage claim is. I say this because the reason why the promoters gave such a good rating was because of the service according to their word cloud. I think if this airline focuses a lot more on how their employees treat their customers and improve their service then there will be even more promoters in the future.</a:t>
            </a:r>
          </a:p>
        </p:txBody>
      </p:sp>
    </p:spTree>
    <p:extLst>
      <p:ext uri="{BB962C8B-B14F-4D97-AF65-F5344CB8AC3E}">
        <p14:creationId xmlns:p14="http://schemas.microsoft.com/office/powerpoint/2010/main" val="162770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E84C-816B-C34B-8893-C808AD68A3E0}"/>
              </a:ext>
            </a:extLst>
          </p:cNvPr>
          <p:cNvSpPr>
            <a:spLocks noGrp="1"/>
          </p:cNvSpPr>
          <p:nvPr>
            <p:ph type="title"/>
          </p:nvPr>
        </p:nvSpPr>
        <p:spPr/>
        <p:txBody>
          <a:bodyPr/>
          <a:lstStyle/>
          <a:p>
            <a:r>
              <a:rPr lang="en-US" dirty="0"/>
              <a:t>Histograms from Airline Dataset</a:t>
            </a:r>
          </a:p>
        </p:txBody>
      </p:sp>
      <p:pic>
        <p:nvPicPr>
          <p:cNvPr id="5" name="Content Placeholder 4" descr="Chart, histogram&#10;&#10;Description automatically generated">
            <a:extLst>
              <a:ext uri="{FF2B5EF4-FFF2-40B4-BE49-F238E27FC236}">
                <a16:creationId xmlns:a16="http://schemas.microsoft.com/office/drawing/2014/main" id="{1E8D6F11-C5D3-A943-BA26-3E58A115668C}"/>
              </a:ext>
            </a:extLst>
          </p:cNvPr>
          <p:cNvPicPr>
            <a:picLocks noGrp="1" noChangeAspect="1"/>
          </p:cNvPicPr>
          <p:nvPr>
            <p:ph idx="1"/>
          </p:nvPr>
        </p:nvPicPr>
        <p:blipFill>
          <a:blip r:embed="rId3"/>
          <a:stretch>
            <a:fillRect/>
          </a:stretch>
        </p:blipFill>
        <p:spPr>
          <a:xfrm>
            <a:off x="520169" y="1291696"/>
            <a:ext cx="3983130" cy="3773097"/>
          </a:xfrm>
        </p:spPr>
      </p:pic>
      <p:pic>
        <p:nvPicPr>
          <p:cNvPr id="7" name="Picture 6" descr="Chart, histogram&#10;&#10;Description automatically generated">
            <a:extLst>
              <a:ext uri="{FF2B5EF4-FFF2-40B4-BE49-F238E27FC236}">
                <a16:creationId xmlns:a16="http://schemas.microsoft.com/office/drawing/2014/main" id="{018658D0-95D5-7046-AD61-B15F04A4C54D}"/>
              </a:ext>
            </a:extLst>
          </p:cNvPr>
          <p:cNvPicPr>
            <a:picLocks noChangeAspect="1"/>
          </p:cNvPicPr>
          <p:nvPr/>
        </p:nvPicPr>
        <p:blipFill>
          <a:blip r:embed="rId4"/>
          <a:stretch>
            <a:fillRect/>
          </a:stretch>
        </p:blipFill>
        <p:spPr>
          <a:xfrm>
            <a:off x="5132833" y="1355725"/>
            <a:ext cx="3983130" cy="3771903"/>
          </a:xfrm>
          <a:prstGeom prst="rect">
            <a:avLst/>
          </a:prstGeom>
        </p:spPr>
      </p:pic>
      <p:sp>
        <p:nvSpPr>
          <p:cNvPr id="8" name="TextBox 7">
            <a:extLst>
              <a:ext uri="{FF2B5EF4-FFF2-40B4-BE49-F238E27FC236}">
                <a16:creationId xmlns:a16="http://schemas.microsoft.com/office/drawing/2014/main" id="{30295BD1-9E47-3043-A1E7-0BC552C1A590}"/>
              </a:ext>
            </a:extLst>
          </p:cNvPr>
          <p:cNvSpPr txBox="1"/>
          <p:nvPr/>
        </p:nvSpPr>
        <p:spPr>
          <a:xfrm>
            <a:off x="677334" y="5141670"/>
            <a:ext cx="3825965" cy="1600438"/>
          </a:xfrm>
          <a:prstGeom prst="rect">
            <a:avLst/>
          </a:prstGeom>
          <a:noFill/>
        </p:spPr>
        <p:txBody>
          <a:bodyPr wrap="square" rtlCol="0">
            <a:spAutoFit/>
          </a:bodyPr>
          <a:lstStyle/>
          <a:p>
            <a:r>
              <a:rPr lang="en-US" sz="1400" dirty="0"/>
              <a:t>The histogram produced is the ages of the people that rode this airline. The majority of the passengers are between the ages of 40 and 50 with the minority being between 10 and 20. The histogram is close to being normally distributed however; it is skewed a tiny bit to the left.</a:t>
            </a:r>
          </a:p>
        </p:txBody>
      </p:sp>
      <p:sp>
        <p:nvSpPr>
          <p:cNvPr id="9" name="TextBox 8">
            <a:extLst>
              <a:ext uri="{FF2B5EF4-FFF2-40B4-BE49-F238E27FC236}">
                <a16:creationId xmlns:a16="http://schemas.microsoft.com/office/drawing/2014/main" id="{4B084A8F-EFFC-B545-9D96-A7CCA2692A15}"/>
              </a:ext>
            </a:extLst>
          </p:cNvPr>
          <p:cNvSpPr txBox="1"/>
          <p:nvPr/>
        </p:nvSpPr>
        <p:spPr>
          <a:xfrm>
            <a:off x="5459760" y="5088239"/>
            <a:ext cx="3825965" cy="1815882"/>
          </a:xfrm>
          <a:prstGeom prst="rect">
            <a:avLst/>
          </a:prstGeom>
          <a:noFill/>
        </p:spPr>
        <p:txBody>
          <a:bodyPr wrap="square" rtlCol="0">
            <a:spAutoFit/>
          </a:bodyPr>
          <a:lstStyle/>
          <a:p>
            <a:r>
              <a:rPr lang="en-US" sz="1400" dirty="0"/>
              <a:t>This histogram shows the frequency of the departure delays in minutes. This histogram shown is very much skewed to the right</a:t>
            </a:r>
          </a:p>
          <a:p>
            <a:r>
              <a:rPr lang="en-US" sz="1400" dirty="0"/>
              <a:t>and the majority of departure flights are delayed between 0 and 50 minutes, while departure flights that are delayed between 300 and 350 minutes don't exist in the dataset.</a:t>
            </a:r>
          </a:p>
        </p:txBody>
      </p:sp>
    </p:spTree>
    <p:extLst>
      <p:ext uri="{BB962C8B-B14F-4D97-AF65-F5344CB8AC3E}">
        <p14:creationId xmlns:p14="http://schemas.microsoft.com/office/powerpoint/2010/main" val="2290408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5408-FEDB-9C4A-9559-5288440B871C}"/>
              </a:ext>
            </a:extLst>
          </p:cNvPr>
          <p:cNvSpPr>
            <a:spLocks noGrp="1"/>
          </p:cNvSpPr>
          <p:nvPr>
            <p:ph type="title"/>
          </p:nvPr>
        </p:nvSpPr>
        <p:spPr/>
        <p:txBody>
          <a:bodyPr/>
          <a:lstStyle/>
          <a:p>
            <a:r>
              <a:rPr lang="en-US" dirty="0"/>
              <a:t>Histograms from Airline Dataset</a:t>
            </a:r>
          </a:p>
        </p:txBody>
      </p:sp>
      <p:pic>
        <p:nvPicPr>
          <p:cNvPr id="5" name="Content Placeholder 4" descr="Chart, histogram&#10;&#10;Description automatically generated">
            <a:extLst>
              <a:ext uri="{FF2B5EF4-FFF2-40B4-BE49-F238E27FC236}">
                <a16:creationId xmlns:a16="http://schemas.microsoft.com/office/drawing/2014/main" id="{388155D6-B541-F646-A8A8-0794AF18A8F3}"/>
              </a:ext>
            </a:extLst>
          </p:cNvPr>
          <p:cNvPicPr>
            <a:picLocks noGrp="1" noChangeAspect="1"/>
          </p:cNvPicPr>
          <p:nvPr>
            <p:ph idx="1"/>
          </p:nvPr>
        </p:nvPicPr>
        <p:blipFill>
          <a:blip r:embed="rId3"/>
          <a:stretch>
            <a:fillRect/>
          </a:stretch>
        </p:blipFill>
        <p:spPr>
          <a:xfrm>
            <a:off x="630442" y="1242098"/>
            <a:ext cx="4100550" cy="3881437"/>
          </a:xfrm>
        </p:spPr>
      </p:pic>
      <p:pic>
        <p:nvPicPr>
          <p:cNvPr id="7" name="Picture 6" descr="Chart, histogram&#10;&#10;Description automatically generated">
            <a:extLst>
              <a:ext uri="{FF2B5EF4-FFF2-40B4-BE49-F238E27FC236}">
                <a16:creationId xmlns:a16="http://schemas.microsoft.com/office/drawing/2014/main" id="{45F5AB0F-47FB-AE45-AFB8-D2C8F1FE1B58}"/>
              </a:ext>
            </a:extLst>
          </p:cNvPr>
          <p:cNvPicPr>
            <a:picLocks noChangeAspect="1"/>
          </p:cNvPicPr>
          <p:nvPr/>
        </p:nvPicPr>
        <p:blipFill>
          <a:blip r:embed="rId4"/>
          <a:stretch>
            <a:fillRect/>
          </a:stretch>
        </p:blipFill>
        <p:spPr>
          <a:xfrm>
            <a:off x="5167725" y="1246127"/>
            <a:ext cx="4100551" cy="3873612"/>
          </a:xfrm>
          <a:prstGeom prst="rect">
            <a:avLst/>
          </a:prstGeom>
        </p:spPr>
      </p:pic>
      <p:sp>
        <p:nvSpPr>
          <p:cNvPr id="8" name="TextBox 7">
            <a:extLst>
              <a:ext uri="{FF2B5EF4-FFF2-40B4-BE49-F238E27FC236}">
                <a16:creationId xmlns:a16="http://schemas.microsoft.com/office/drawing/2014/main" id="{F681A345-916E-384B-9CEF-59B404CEEA4E}"/>
              </a:ext>
            </a:extLst>
          </p:cNvPr>
          <p:cNvSpPr txBox="1"/>
          <p:nvPr/>
        </p:nvSpPr>
        <p:spPr>
          <a:xfrm>
            <a:off x="914400" y="5075927"/>
            <a:ext cx="3757613" cy="1815882"/>
          </a:xfrm>
          <a:prstGeom prst="rect">
            <a:avLst/>
          </a:prstGeom>
          <a:noFill/>
        </p:spPr>
        <p:txBody>
          <a:bodyPr wrap="square" rtlCol="0">
            <a:spAutoFit/>
          </a:bodyPr>
          <a:lstStyle/>
          <a:p>
            <a:r>
              <a:rPr lang="en-US" sz="1400" dirty="0"/>
              <a:t>This histogram shows the frequency of arrival delays in minutes. This is also very much skewed to the right and shows that the majority of arrival</a:t>
            </a:r>
          </a:p>
          <a:p>
            <a:r>
              <a:rPr lang="en-US" sz="1400" dirty="0"/>
              <a:t>flights that are delayed is between 0 to 50 minutes, while arrival flights that are delayed between 250 and 300 minutes don't exist.</a:t>
            </a:r>
          </a:p>
        </p:txBody>
      </p:sp>
      <p:sp>
        <p:nvSpPr>
          <p:cNvPr id="9" name="TextBox 8">
            <a:extLst>
              <a:ext uri="{FF2B5EF4-FFF2-40B4-BE49-F238E27FC236}">
                <a16:creationId xmlns:a16="http://schemas.microsoft.com/office/drawing/2014/main" id="{FE6534FB-9953-AC46-9968-82854D885715}"/>
              </a:ext>
            </a:extLst>
          </p:cNvPr>
          <p:cNvSpPr txBox="1"/>
          <p:nvPr/>
        </p:nvSpPr>
        <p:spPr>
          <a:xfrm>
            <a:off x="5732585" y="5076643"/>
            <a:ext cx="3657600" cy="1815882"/>
          </a:xfrm>
          <a:prstGeom prst="rect">
            <a:avLst/>
          </a:prstGeom>
          <a:noFill/>
        </p:spPr>
        <p:txBody>
          <a:bodyPr wrap="square" rtlCol="0">
            <a:spAutoFit/>
          </a:bodyPr>
          <a:lstStyle/>
          <a:p>
            <a:r>
              <a:rPr lang="en-US" sz="1400" dirty="0"/>
              <a:t>This histogram shows the frequency of flight times in minutes. The histogram seems to have a bimodal distribution, since</a:t>
            </a:r>
          </a:p>
          <a:p>
            <a:r>
              <a:rPr lang="en-US" sz="1400" dirty="0"/>
              <a:t>there are two peaks. The histogram also shows that most flight durations are between 50 to 100 minutes while the least amount of flight durations are between 0 to 50 minutes.</a:t>
            </a:r>
          </a:p>
        </p:txBody>
      </p:sp>
    </p:spTree>
    <p:extLst>
      <p:ext uri="{BB962C8B-B14F-4D97-AF65-F5344CB8AC3E}">
        <p14:creationId xmlns:p14="http://schemas.microsoft.com/office/powerpoint/2010/main" val="2288015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7444-1EB8-C14F-B239-B5E2C01C6780}"/>
              </a:ext>
            </a:extLst>
          </p:cNvPr>
          <p:cNvSpPr>
            <a:spLocks noGrp="1"/>
          </p:cNvSpPr>
          <p:nvPr>
            <p:ph type="title"/>
          </p:nvPr>
        </p:nvSpPr>
        <p:spPr/>
        <p:txBody>
          <a:bodyPr/>
          <a:lstStyle/>
          <a:p>
            <a:r>
              <a:rPr lang="en-US" dirty="0"/>
              <a:t>Histograms from Airline Dataset</a:t>
            </a:r>
          </a:p>
        </p:txBody>
      </p:sp>
      <p:pic>
        <p:nvPicPr>
          <p:cNvPr id="5" name="Content Placeholder 4" descr="Chart, histogram&#10;&#10;Description automatically generated">
            <a:extLst>
              <a:ext uri="{FF2B5EF4-FFF2-40B4-BE49-F238E27FC236}">
                <a16:creationId xmlns:a16="http://schemas.microsoft.com/office/drawing/2014/main" id="{F0E80F0E-6CA7-7D4C-9593-5AE7664E54D5}"/>
              </a:ext>
            </a:extLst>
          </p:cNvPr>
          <p:cNvPicPr>
            <a:picLocks noGrp="1" noChangeAspect="1"/>
          </p:cNvPicPr>
          <p:nvPr>
            <p:ph idx="1"/>
          </p:nvPr>
        </p:nvPicPr>
        <p:blipFill>
          <a:blip r:embed="rId3"/>
          <a:stretch>
            <a:fillRect/>
          </a:stretch>
        </p:blipFill>
        <p:spPr>
          <a:xfrm>
            <a:off x="712504" y="1246488"/>
            <a:ext cx="3878462" cy="3662579"/>
          </a:xfrm>
        </p:spPr>
      </p:pic>
      <p:pic>
        <p:nvPicPr>
          <p:cNvPr id="7" name="Picture 6" descr="Chart, histogram&#10;&#10;Description automatically generated">
            <a:extLst>
              <a:ext uri="{FF2B5EF4-FFF2-40B4-BE49-F238E27FC236}">
                <a16:creationId xmlns:a16="http://schemas.microsoft.com/office/drawing/2014/main" id="{163E04F3-538D-604C-BF6F-5DC4C0967866}"/>
              </a:ext>
            </a:extLst>
          </p:cNvPr>
          <p:cNvPicPr>
            <a:picLocks noChangeAspect="1"/>
          </p:cNvPicPr>
          <p:nvPr/>
        </p:nvPicPr>
        <p:blipFill>
          <a:blip r:embed="rId4"/>
          <a:stretch>
            <a:fillRect/>
          </a:stretch>
        </p:blipFill>
        <p:spPr>
          <a:xfrm>
            <a:off x="5253940" y="1234131"/>
            <a:ext cx="3745138" cy="3578848"/>
          </a:xfrm>
          <a:prstGeom prst="rect">
            <a:avLst/>
          </a:prstGeom>
        </p:spPr>
      </p:pic>
      <p:sp>
        <p:nvSpPr>
          <p:cNvPr id="8" name="TextBox 7">
            <a:extLst>
              <a:ext uri="{FF2B5EF4-FFF2-40B4-BE49-F238E27FC236}">
                <a16:creationId xmlns:a16="http://schemas.microsoft.com/office/drawing/2014/main" id="{78665D42-A99D-154C-8AD8-190E8310F5ED}"/>
              </a:ext>
            </a:extLst>
          </p:cNvPr>
          <p:cNvSpPr txBox="1"/>
          <p:nvPr/>
        </p:nvSpPr>
        <p:spPr>
          <a:xfrm>
            <a:off x="828783" y="4923465"/>
            <a:ext cx="3973166" cy="1384995"/>
          </a:xfrm>
          <a:prstGeom prst="rect">
            <a:avLst/>
          </a:prstGeom>
          <a:noFill/>
        </p:spPr>
        <p:txBody>
          <a:bodyPr wrap="square" rtlCol="0">
            <a:spAutoFit/>
          </a:bodyPr>
          <a:lstStyle/>
          <a:p>
            <a:r>
              <a:rPr lang="en-US" sz="1400" dirty="0"/>
              <a:t>This histogram shows the frequency of flight distances. In this case there really isn't any pattern of the distribution of the data given.</a:t>
            </a:r>
          </a:p>
          <a:p>
            <a:r>
              <a:rPr lang="en-US" sz="1400" dirty="0"/>
              <a:t>It shows that most flights are around 2000 to 2500 miles, while the least amount of flights are around 3000 to 3500 miles.</a:t>
            </a:r>
          </a:p>
        </p:txBody>
      </p:sp>
      <p:sp>
        <p:nvSpPr>
          <p:cNvPr id="9" name="TextBox 8">
            <a:extLst>
              <a:ext uri="{FF2B5EF4-FFF2-40B4-BE49-F238E27FC236}">
                <a16:creationId xmlns:a16="http://schemas.microsoft.com/office/drawing/2014/main" id="{DB57FD6A-93A8-DE44-8CCF-7AB3F11B8ECB}"/>
              </a:ext>
            </a:extLst>
          </p:cNvPr>
          <p:cNvSpPr txBox="1"/>
          <p:nvPr/>
        </p:nvSpPr>
        <p:spPr>
          <a:xfrm>
            <a:off x="5229226" y="4811479"/>
            <a:ext cx="3973166" cy="2031325"/>
          </a:xfrm>
          <a:prstGeom prst="rect">
            <a:avLst/>
          </a:prstGeom>
          <a:noFill/>
        </p:spPr>
        <p:txBody>
          <a:bodyPr wrap="square" rtlCol="0">
            <a:spAutoFit/>
          </a:bodyPr>
          <a:lstStyle/>
          <a:p>
            <a:r>
              <a:rPr lang="en-US" sz="1400" dirty="0"/>
              <a:t>This histogram shows the frequency of how people rated their likelihood of recommending this airline to someone. It's hard to tell if there is a pattern in this distribution, if anything it seems as if it is skewed to the left. It also shows that the majority of people gave a rating of a 9 which means it is probably a very good airline, while the least amount of people gave a rating of 7.</a:t>
            </a:r>
          </a:p>
        </p:txBody>
      </p:sp>
    </p:spTree>
    <p:extLst>
      <p:ext uri="{BB962C8B-B14F-4D97-AF65-F5344CB8AC3E}">
        <p14:creationId xmlns:p14="http://schemas.microsoft.com/office/powerpoint/2010/main" val="2410257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FC36B-2004-BA41-A666-F3995693D861}"/>
              </a:ext>
            </a:extLst>
          </p:cNvPr>
          <p:cNvSpPr>
            <a:spLocks noGrp="1"/>
          </p:cNvSpPr>
          <p:nvPr>
            <p:ph type="title"/>
          </p:nvPr>
        </p:nvSpPr>
        <p:spPr/>
        <p:txBody>
          <a:bodyPr/>
          <a:lstStyle/>
          <a:p>
            <a:r>
              <a:rPr lang="en-US" dirty="0"/>
              <a:t>Tables from Airline Dataset</a:t>
            </a:r>
          </a:p>
        </p:txBody>
      </p:sp>
      <p:pic>
        <p:nvPicPr>
          <p:cNvPr id="9" name="Content Placeholder 8" descr="A picture containing text&#10;&#10;Description automatically generated">
            <a:extLst>
              <a:ext uri="{FF2B5EF4-FFF2-40B4-BE49-F238E27FC236}">
                <a16:creationId xmlns:a16="http://schemas.microsoft.com/office/drawing/2014/main" id="{4A9155CE-4D27-C84A-A2FC-11C1EFE67161}"/>
              </a:ext>
            </a:extLst>
          </p:cNvPr>
          <p:cNvPicPr>
            <a:picLocks noGrp="1" noChangeAspect="1"/>
          </p:cNvPicPr>
          <p:nvPr>
            <p:ph idx="1"/>
          </p:nvPr>
        </p:nvPicPr>
        <p:blipFill>
          <a:blip r:embed="rId3"/>
          <a:stretch>
            <a:fillRect/>
          </a:stretch>
        </p:blipFill>
        <p:spPr>
          <a:xfrm>
            <a:off x="456206" y="1614972"/>
            <a:ext cx="1872997" cy="543169"/>
          </a:xfrm>
        </p:spPr>
      </p:pic>
      <p:pic>
        <p:nvPicPr>
          <p:cNvPr id="11" name="Picture 10" descr="A picture containing graphical user interface&#10;&#10;Description automatically generated">
            <a:extLst>
              <a:ext uri="{FF2B5EF4-FFF2-40B4-BE49-F238E27FC236}">
                <a16:creationId xmlns:a16="http://schemas.microsoft.com/office/drawing/2014/main" id="{BF4EF655-8D5D-DB43-BA74-A7C2344B4E51}"/>
              </a:ext>
            </a:extLst>
          </p:cNvPr>
          <p:cNvPicPr>
            <a:picLocks noChangeAspect="1"/>
          </p:cNvPicPr>
          <p:nvPr/>
        </p:nvPicPr>
        <p:blipFill>
          <a:blip r:embed="rId4"/>
          <a:stretch>
            <a:fillRect/>
          </a:stretch>
        </p:blipFill>
        <p:spPr>
          <a:xfrm>
            <a:off x="2995909" y="2723211"/>
            <a:ext cx="7556443" cy="2204390"/>
          </a:xfrm>
          <a:prstGeom prst="rect">
            <a:avLst/>
          </a:prstGeom>
        </p:spPr>
      </p:pic>
      <p:sp>
        <p:nvSpPr>
          <p:cNvPr id="12" name="TextBox 11">
            <a:extLst>
              <a:ext uri="{FF2B5EF4-FFF2-40B4-BE49-F238E27FC236}">
                <a16:creationId xmlns:a16="http://schemas.microsoft.com/office/drawing/2014/main" id="{1D5B0E41-DC41-4245-8194-E78E2497C92B}"/>
              </a:ext>
            </a:extLst>
          </p:cNvPr>
          <p:cNvSpPr txBox="1"/>
          <p:nvPr/>
        </p:nvSpPr>
        <p:spPr>
          <a:xfrm>
            <a:off x="413342" y="2317271"/>
            <a:ext cx="2240664" cy="2862322"/>
          </a:xfrm>
          <a:prstGeom prst="rect">
            <a:avLst/>
          </a:prstGeom>
          <a:noFill/>
        </p:spPr>
        <p:txBody>
          <a:bodyPr wrap="square" rtlCol="0">
            <a:spAutoFit/>
          </a:bodyPr>
          <a:lstStyle/>
          <a:p>
            <a:r>
              <a:rPr lang="en-US" dirty="0"/>
              <a:t>When looking at this table it produces how many male and female passengers there were. It seems as if they were pretty</a:t>
            </a:r>
          </a:p>
          <a:p>
            <a:r>
              <a:rPr lang="en-US" dirty="0"/>
              <a:t>even with 75 females and 74 males.</a:t>
            </a:r>
          </a:p>
        </p:txBody>
      </p:sp>
      <p:sp>
        <p:nvSpPr>
          <p:cNvPr id="13" name="TextBox 12">
            <a:extLst>
              <a:ext uri="{FF2B5EF4-FFF2-40B4-BE49-F238E27FC236}">
                <a16:creationId xmlns:a16="http://schemas.microsoft.com/office/drawing/2014/main" id="{7EDC9954-898E-BF4A-B771-742CF96CD34C}"/>
              </a:ext>
            </a:extLst>
          </p:cNvPr>
          <p:cNvSpPr txBox="1"/>
          <p:nvPr/>
        </p:nvSpPr>
        <p:spPr>
          <a:xfrm>
            <a:off x="3114675" y="1468735"/>
            <a:ext cx="6623347" cy="923330"/>
          </a:xfrm>
          <a:prstGeom prst="rect">
            <a:avLst/>
          </a:prstGeom>
          <a:noFill/>
        </p:spPr>
        <p:txBody>
          <a:bodyPr wrap="square" rtlCol="0">
            <a:spAutoFit/>
          </a:bodyPr>
          <a:lstStyle/>
          <a:p>
            <a:r>
              <a:rPr lang="en-US" dirty="0"/>
              <a:t>This shows where people traveled to the most. It seems as if the most common destinations were San Francisco and New York City which were tied at 14.</a:t>
            </a:r>
          </a:p>
        </p:txBody>
      </p:sp>
      <p:pic>
        <p:nvPicPr>
          <p:cNvPr id="14" name="Content Placeholder 4" descr="A picture containing diagram, text&#10;&#10;Description automatically generated">
            <a:extLst>
              <a:ext uri="{FF2B5EF4-FFF2-40B4-BE49-F238E27FC236}">
                <a16:creationId xmlns:a16="http://schemas.microsoft.com/office/drawing/2014/main" id="{34AAB60B-CC58-8344-AC9F-C524E0B3D31E}"/>
              </a:ext>
            </a:extLst>
          </p:cNvPr>
          <p:cNvPicPr>
            <a:picLocks noChangeAspect="1"/>
          </p:cNvPicPr>
          <p:nvPr/>
        </p:nvPicPr>
        <p:blipFill>
          <a:blip r:embed="rId5"/>
          <a:stretch>
            <a:fillRect/>
          </a:stretch>
        </p:blipFill>
        <p:spPr>
          <a:xfrm>
            <a:off x="573852" y="5453032"/>
            <a:ext cx="1612373" cy="933479"/>
          </a:xfrm>
          <a:prstGeom prst="rect">
            <a:avLst/>
          </a:prstGeom>
        </p:spPr>
      </p:pic>
      <p:sp>
        <p:nvSpPr>
          <p:cNvPr id="15" name="TextBox 14">
            <a:extLst>
              <a:ext uri="{FF2B5EF4-FFF2-40B4-BE49-F238E27FC236}">
                <a16:creationId xmlns:a16="http://schemas.microsoft.com/office/drawing/2014/main" id="{CFACAB13-1F62-9F44-AE48-41AC8B99EAA7}"/>
              </a:ext>
            </a:extLst>
          </p:cNvPr>
          <p:cNvSpPr txBox="1"/>
          <p:nvPr/>
        </p:nvSpPr>
        <p:spPr>
          <a:xfrm>
            <a:off x="3114675" y="5381594"/>
            <a:ext cx="5629275" cy="1200329"/>
          </a:xfrm>
          <a:prstGeom prst="rect">
            <a:avLst/>
          </a:prstGeom>
          <a:noFill/>
        </p:spPr>
        <p:txBody>
          <a:bodyPr wrap="square" rtlCol="0">
            <a:spAutoFit/>
          </a:bodyPr>
          <a:lstStyle/>
          <a:p>
            <a:r>
              <a:rPr lang="en-US" dirty="0"/>
              <a:t>This is a table showing how many flights were cancelled in the data set. This shows that out of the 149 flights in the dataset only 15 were cancelled while the other 134 were not.</a:t>
            </a:r>
          </a:p>
        </p:txBody>
      </p:sp>
      <p:graphicFrame>
        <p:nvGraphicFramePr>
          <p:cNvPr id="17" name="Table 17">
            <a:extLst>
              <a:ext uri="{FF2B5EF4-FFF2-40B4-BE49-F238E27FC236}">
                <a16:creationId xmlns:a16="http://schemas.microsoft.com/office/drawing/2014/main" id="{81F5FB66-EEE3-EA4E-B23D-35734D0EACB4}"/>
              </a:ext>
            </a:extLst>
          </p:cNvPr>
          <p:cNvGraphicFramePr>
            <a:graphicFrameLocks noGrp="1"/>
          </p:cNvGraphicFramePr>
          <p:nvPr>
            <p:extLst>
              <p:ext uri="{D42A27DB-BD31-4B8C-83A1-F6EECF244321}">
                <p14:modId xmlns:p14="http://schemas.microsoft.com/office/powerpoint/2010/main" val="1815278799"/>
              </p:ext>
            </p:extLst>
          </p:nvPr>
        </p:nvGraphicFramePr>
        <p:xfrm>
          <a:off x="291223" y="1470454"/>
          <a:ext cx="2365480" cy="3709139"/>
        </p:xfrm>
        <a:graphic>
          <a:graphicData uri="http://schemas.openxmlformats.org/drawingml/2006/table">
            <a:tbl>
              <a:tblPr firstRow="1" bandRow="1">
                <a:tableStyleId>{073A0DAA-6AF3-43AB-8588-CEC1D06C72B9}</a:tableStyleId>
              </a:tblPr>
              <a:tblGrid>
                <a:gridCol w="2365480">
                  <a:extLst>
                    <a:ext uri="{9D8B030D-6E8A-4147-A177-3AD203B41FA5}">
                      <a16:colId xmlns:a16="http://schemas.microsoft.com/office/drawing/2014/main" val="2943096475"/>
                    </a:ext>
                  </a:extLst>
                </a:gridCol>
              </a:tblGrid>
              <a:tr h="37091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491855"/>
                  </a:ext>
                </a:extLst>
              </a:tr>
            </a:tbl>
          </a:graphicData>
        </a:graphic>
      </p:graphicFrame>
      <p:graphicFrame>
        <p:nvGraphicFramePr>
          <p:cNvPr id="18" name="Table 17">
            <a:extLst>
              <a:ext uri="{FF2B5EF4-FFF2-40B4-BE49-F238E27FC236}">
                <a16:creationId xmlns:a16="http://schemas.microsoft.com/office/drawing/2014/main" id="{FCBBC976-8354-C14F-8B92-7B43966EAC4F}"/>
              </a:ext>
            </a:extLst>
          </p:cNvPr>
          <p:cNvGraphicFramePr>
            <a:graphicFrameLocks noGrp="1"/>
          </p:cNvGraphicFramePr>
          <p:nvPr>
            <p:extLst>
              <p:ext uri="{D42A27DB-BD31-4B8C-83A1-F6EECF244321}">
                <p14:modId xmlns:p14="http://schemas.microsoft.com/office/powerpoint/2010/main" val="3590477711"/>
              </p:ext>
            </p:extLst>
          </p:nvPr>
        </p:nvGraphicFramePr>
        <p:xfrm>
          <a:off x="2875134" y="1445458"/>
          <a:ext cx="7838174" cy="3709139"/>
        </p:xfrm>
        <a:graphic>
          <a:graphicData uri="http://schemas.openxmlformats.org/drawingml/2006/table">
            <a:tbl>
              <a:tblPr firstRow="1" bandRow="1">
                <a:tableStyleId>{073A0DAA-6AF3-43AB-8588-CEC1D06C72B9}</a:tableStyleId>
              </a:tblPr>
              <a:tblGrid>
                <a:gridCol w="7838174">
                  <a:extLst>
                    <a:ext uri="{9D8B030D-6E8A-4147-A177-3AD203B41FA5}">
                      <a16:colId xmlns:a16="http://schemas.microsoft.com/office/drawing/2014/main" val="2943096475"/>
                    </a:ext>
                  </a:extLst>
                </a:gridCol>
              </a:tblGrid>
              <a:tr h="37091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491855"/>
                  </a:ext>
                </a:extLst>
              </a:tr>
            </a:tbl>
          </a:graphicData>
        </a:graphic>
      </p:graphicFrame>
      <p:graphicFrame>
        <p:nvGraphicFramePr>
          <p:cNvPr id="19" name="Table 17">
            <a:extLst>
              <a:ext uri="{FF2B5EF4-FFF2-40B4-BE49-F238E27FC236}">
                <a16:creationId xmlns:a16="http://schemas.microsoft.com/office/drawing/2014/main" id="{0562E95D-4515-CA4B-97ED-AC34154DF1C7}"/>
              </a:ext>
            </a:extLst>
          </p:cNvPr>
          <p:cNvGraphicFramePr>
            <a:graphicFrameLocks noGrp="1"/>
          </p:cNvGraphicFramePr>
          <p:nvPr>
            <p:extLst>
              <p:ext uri="{D42A27DB-BD31-4B8C-83A1-F6EECF244321}">
                <p14:modId xmlns:p14="http://schemas.microsoft.com/office/powerpoint/2010/main" val="669349721"/>
              </p:ext>
            </p:extLst>
          </p:nvPr>
        </p:nvGraphicFramePr>
        <p:xfrm>
          <a:off x="291222" y="5323829"/>
          <a:ext cx="8452727" cy="1262213"/>
        </p:xfrm>
        <a:graphic>
          <a:graphicData uri="http://schemas.openxmlformats.org/drawingml/2006/table">
            <a:tbl>
              <a:tblPr firstRow="1" bandRow="1">
                <a:tableStyleId>{073A0DAA-6AF3-43AB-8588-CEC1D06C72B9}</a:tableStyleId>
              </a:tblPr>
              <a:tblGrid>
                <a:gridCol w="8452727">
                  <a:extLst>
                    <a:ext uri="{9D8B030D-6E8A-4147-A177-3AD203B41FA5}">
                      <a16:colId xmlns:a16="http://schemas.microsoft.com/office/drawing/2014/main" val="2943096475"/>
                    </a:ext>
                  </a:extLst>
                </a:gridCol>
              </a:tblGrid>
              <a:tr h="126221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491855"/>
                  </a:ext>
                </a:extLst>
              </a:tr>
            </a:tbl>
          </a:graphicData>
        </a:graphic>
      </p:graphicFrame>
    </p:spTree>
    <p:extLst>
      <p:ext uri="{BB962C8B-B14F-4D97-AF65-F5344CB8AC3E}">
        <p14:creationId xmlns:p14="http://schemas.microsoft.com/office/powerpoint/2010/main" val="223752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F7D9-A56B-4140-B517-3530CDFAACB0}"/>
              </a:ext>
            </a:extLst>
          </p:cNvPr>
          <p:cNvSpPr>
            <a:spLocks noGrp="1"/>
          </p:cNvSpPr>
          <p:nvPr>
            <p:ph type="title"/>
          </p:nvPr>
        </p:nvSpPr>
        <p:spPr>
          <a:xfrm>
            <a:off x="677334" y="395285"/>
            <a:ext cx="8596668" cy="1320800"/>
          </a:xfrm>
        </p:spPr>
        <p:txBody>
          <a:bodyPr/>
          <a:lstStyle/>
          <a:p>
            <a:r>
              <a:rPr lang="en-US" dirty="0"/>
              <a:t>Tables from Airline Dataset</a:t>
            </a:r>
          </a:p>
        </p:txBody>
      </p:sp>
      <p:pic>
        <p:nvPicPr>
          <p:cNvPr id="5" name="Content Placeholder 4" descr="A screenshot of a cell phone&#10;&#10;Description automatically generated">
            <a:extLst>
              <a:ext uri="{FF2B5EF4-FFF2-40B4-BE49-F238E27FC236}">
                <a16:creationId xmlns:a16="http://schemas.microsoft.com/office/drawing/2014/main" id="{30B3B6B9-0B1B-B74A-9781-48E3AB730473}"/>
              </a:ext>
            </a:extLst>
          </p:cNvPr>
          <p:cNvPicPr>
            <a:picLocks noGrp="1" noChangeAspect="1"/>
          </p:cNvPicPr>
          <p:nvPr>
            <p:ph idx="1"/>
          </p:nvPr>
        </p:nvPicPr>
        <p:blipFill>
          <a:blip r:embed="rId3"/>
          <a:stretch>
            <a:fillRect/>
          </a:stretch>
        </p:blipFill>
        <p:spPr>
          <a:xfrm>
            <a:off x="677334" y="1270000"/>
            <a:ext cx="7652279" cy="2541416"/>
          </a:xfrm>
        </p:spPr>
      </p:pic>
      <p:pic>
        <p:nvPicPr>
          <p:cNvPr id="7" name="Picture 6">
            <a:extLst>
              <a:ext uri="{FF2B5EF4-FFF2-40B4-BE49-F238E27FC236}">
                <a16:creationId xmlns:a16="http://schemas.microsoft.com/office/drawing/2014/main" id="{9AEB68E2-2D75-0B4D-ABC8-618E29EE29B2}"/>
              </a:ext>
            </a:extLst>
          </p:cNvPr>
          <p:cNvPicPr>
            <a:picLocks noChangeAspect="1"/>
          </p:cNvPicPr>
          <p:nvPr/>
        </p:nvPicPr>
        <p:blipFill>
          <a:blip r:embed="rId4"/>
          <a:stretch>
            <a:fillRect/>
          </a:stretch>
        </p:blipFill>
        <p:spPr>
          <a:xfrm>
            <a:off x="842968" y="4611122"/>
            <a:ext cx="4013200" cy="355600"/>
          </a:xfrm>
          <a:prstGeom prst="rect">
            <a:avLst/>
          </a:prstGeom>
        </p:spPr>
      </p:pic>
      <p:sp>
        <p:nvSpPr>
          <p:cNvPr id="8" name="TextBox 7">
            <a:extLst>
              <a:ext uri="{FF2B5EF4-FFF2-40B4-BE49-F238E27FC236}">
                <a16:creationId xmlns:a16="http://schemas.microsoft.com/office/drawing/2014/main" id="{20BD6E82-601B-0C4A-B884-24E3AEE1300A}"/>
              </a:ext>
            </a:extLst>
          </p:cNvPr>
          <p:cNvSpPr txBox="1"/>
          <p:nvPr/>
        </p:nvSpPr>
        <p:spPr>
          <a:xfrm>
            <a:off x="677334" y="3811416"/>
            <a:ext cx="7652279" cy="646331"/>
          </a:xfrm>
          <a:prstGeom prst="rect">
            <a:avLst/>
          </a:prstGeom>
          <a:noFill/>
        </p:spPr>
        <p:txBody>
          <a:bodyPr wrap="square" rtlCol="0">
            <a:spAutoFit/>
          </a:bodyPr>
          <a:lstStyle/>
          <a:p>
            <a:r>
              <a:rPr lang="en-US" dirty="0"/>
              <a:t>This shows where most people traveled from. This table shows that the most common place people traveled from was New York City with 17.</a:t>
            </a:r>
          </a:p>
        </p:txBody>
      </p:sp>
      <p:sp>
        <p:nvSpPr>
          <p:cNvPr id="9" name="TextBox 8">
            <a:extLst>
              <a:ext uri="{FF2B5EF4-FFF2-40B4-BE49-F238E27FC236}">
                <a16:creationId xmlns:a16="http://schemas.microsoft.com/office/drawing/2014/main" id="{ED2A6037-7777-2540-82CB-EECF7C5B944D}"/>
              </a:ext>
            </a:extLst>
          </p:cNvPr>
          <p:cNvSpPr txBox="1"/>
          <p:nvPr/>
        </p:nvSpPr>
        <p:spPr>
          <a:xfrm>
            <a:off x="728664" y="5120097"/>
            <a:ext cx="6472237" cy="1477328"/>
          </a:xfrm>
          <a:prstGeom prst="rect">
            <a:avLst/>
          </a:prstGeom>
          <a:noFill/>
        </p:spPr>
        <p:txBody>
          <a:bodyPr wrap="square" rtlCol="0">
            <a:spAutoFit/>
          </a:bodyPr>
          <a:lstStyle/>
          <a:p>
            <a:r>
              <a:rPr lang="en-US" dirty="0"/>
              <a:t>This table shows what was the most common type of travel. It shows that most people traveled for business purposes with 75, and the next most common was for personal travel with 60, and the least common way of travel was with mileage tickets with 14.</a:t>
            </a:r>
          </a:p>
        </p:txBody>
      </p:sp>
    </p:spTree>
    <p:extLst>
      <p:ext uri="{BB962C8B-B14F-4D97-AF65-F5344CB8AC3E}">
        <p14:creationId xmlns:p14="http://schemas.microsoft.com/office/powerpoint/2010/main" val="380299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9F215841-F42E-7C46-BCB9-D4BB9FE801B1}"/>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Boxplots from Airline Dataset</a:t>
            </a:r>
          </a:p>
        </p:txBody>
      </p:sp>
      <p:sp>
        <p:nvSpPr>
          <p:cNvPr id="6" name="TextBox 5">
            <a:extLst>
              <a:ext uri="{FF2B5EF4-FFF2-40B4-BE49-F238E27FC236}">
                <a16:creationId xmlns:a16="http://schemas.microsoft.com/office/drawing/2014/main" id="{BBAED397-A2C7-EB45-BA50-EB8FFB7DD7E5}"/>
              </a:ext>
            </a:extLst>
          </p:cNvPr>
          <p:cNvSpPr txBox="1"/>
          <p:nvPr/>
        </p:nvSpPr>
        <p:spPr>
          <a:xfrm>
            <a:off x="673754" y="2160590"/>
            <a:ext cx="3973943"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bg1"/>
                </a:solidFill>
              </a:rPr>
              <a:t>This shows a boxplot of how genders gave their likelihood of recommending this airline. The median of both female and male is 8, however the minimum for females was lower than that of males, meaning the worst rating a female gave was worse than the worst rating a male gave.</a:t>
            </a:r>
          </a:p>
        </p:txBody>
      </p:sp>
      <p:pic>
        <p:nvPicPr>
          <p:cNvPr id="5" name="Content Placeholder 4" descr="Chart, box and whisker chart&#10;&#10;Description automatically generated">
            <a:extLst>
              <a:ext uri="{FF2B5EF4-FFF2-40B4-BE49-F238E27FC236}">
                <a16:creationId xmlns:a16="http://schemas.microsoft.com/office/drawing/2014/main" id="{2694C0E1-7139-9D46-917A-B358872930E9}"/>
              </a:ext>
            </a:extLst>
          </p:cNvPr>
          <p:cNvPicPr>
            <a:picLocks noGrp="1" noChangeAspect="1"/>
          </p:cNvPicPr>
          <p:nvPr>
            <p:ph idx="1"/>
          </p:nvPr>
        </p:nvPicPr>
        <p:blipFill>
          <a:blip r:embed="rId3"/>
          <a:stretch>
            <a:fillRect/>
          </a:stretch>
        </p:blipFill>
        <p:spPr>
          <a:xfrm>
            <a:off x="6096001" y="1127456"/>
            <a:ext cx="5143500" cy="4590573"/>
          </a:xfrm>
          <a:prstGeom prst="rect">
            <a:avLst/>
          </a:prstGeom>
        </p:spPr>
      </p:pic>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321966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3389CE3-6F97-4048-AA34-8C7FD3BA0A4A}"/>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Boxplots from Airline Dataset</a:t>
            </a:r>
          </a:p>
        </p:txBody>
      </p:sp>
      <p:sp>
        <p:nvSpPr>
          <p:cNvPr id="6" name="TextBox 5">
            <a:extLst>
              <a:ext uri="{FF2B5EF4-FFF2-40B4-BE49-F238E27FC236}">
                <a16:creationId xmlns:a16="http://schemas.microsoft.com/office/drawing/2014/main" id="{47A8D3EB-B965-444F-90AA-7BA663EFE78C}"/>
              </a:ext>
            </a:extLst>
          </p:cNvPr>
          <p:cNvSpPr txBox="1"/>
          <p:nvPr/>
        </p:nvSpPr>
        <p:spPr>
          <a:xfrm>
            <a:off x="673754" y="2160590"/>
            <a:ext cx="3973943" cy="344011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400">
                <a:solidFill>
                  <a:schemeClr val="bg1"/>
                </a:solidFill>
              </a:rPr>
              <a:t>This boxplot shows how the difference in travel effected the ratings of how likely people were to recommend this airline. This shows that people who traveled for business were most likely to recommend this airline because the median of the boxplot is higher than the rest, while people who traveled using mileage tickets were second most likely to recommend this airline because their median was only 1 rating lower than business travel. Last but not least people who traveled for vacations were least likely to recommend this airline because their boxplot is lower than the others and their median rating is 4 ratings below those who traveled using mileage tickets.</a:t>
            </a:r>
          </a:p>
        </p:txBody>
      </p:sp>
      <p:pic>
        <p:nvPicPr>
          <p:cNvPr id="5" name="Content Placeholder 4" descr="Chart, box and whisker chart&#10;&#10;Description automatically generated">
            <a:extLst>
              <a:ext uri="{FF2B5EF4-FFF2-40B4-BE49-F238E27FC236}">
                <a16:creationId xmlns:a16="http://schemas.microsoft.com/office/drawing/2014/main" id="{466B0049-0420-3147-BE58-133B3A824529}"/>
              </a:ext>
            </a:extLst>
          </p:cNvPr>
          <p:cNvPicPr>
            <a:picLocks noGrp="1" noChangeAspect="1"/>
          </p:cNvPicPr>
          <p:nvPr>
            <p:ph idx="1"/>
          </p:nvPr>
        </p:nvPicPr>
        <p:blipFill>
          <a:blip r:embed="rId3"/>
          <a:stretch>
            <a:fillRect/>
          </a:stretch>
        </p:blipFill>
        <p:spPr>
          <a:xfrm>
            <a:off x="6096001" y="1191750"/>
            <a:ext cx="5143500" cy="4461984"/>
          </a:xfrm>
          <a:prstGeom prst="rect">
            <a:avLst/>
          </a:prstGeom>
        </p:spPr>
      </p:pic>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132466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4835FF-30C0-084F-863B-8561184A162C}"/>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Boxplots of Airline Dataset</a:t>
            </a:r>
          </a:p>
        </p:txBody>
      </p:sp>
      <p:sp>
        <p:nvSpPr>
          <p:cNvPr id="6" name="TextBox 5">
            <a:extLst>
              <a:ext uri="{FF2B5EF4-FFF2-40B4-BE49-F238E27FC236}">
                <a16:creationId xmlns:a16="http://schemas.microsoft.com/office/drawing/2014/main" id="{982036EF-A0CB-C441-A434-0A1B7B9CE94E}"/>
              </a:ext>
            </a:extLst>
          </p:cNvPr>
          <p:cNvSpPr txBox="1"/>
          <p:nvPr/>
        </p:nvSpPr>
        <p:spPr>
          <a:xfrm>
            <a:off x="673754" y="2160590"/>
            <a:ext cx="3973943" cy="344011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700">
                <a:solidFill>
                  <a:schemeClr val="bg1"/>
                </a:solidFill>
              </a:rPr>
              <a:t>This boxplot shows how people with their flight being canceled versus it not being canceled rated their likelihood of recommending this airline. People that didn't get their flight canceled had a median rating of 8 and have a generally higher up boxplot than those who did get their flight cancelled. People that did get their flight cancelled had a median rating of 6 and is lower than the other boxplot. This surprised me because I thought their median rating would be much lower.</a:t>
            </a:r>
          </a:p>
        </p:txBody>
      </p:sp>
      <p:pic>
        <p:nvPicPr>
          <p:cNvPr id="5" name="Content Placeholder 4" descr="Chart, box and whisker chart&#10;&#10;Description automatically generated">
            <a:extLst>
              <a:ext uri="{FF2B5EF4-FFF2-40B4-BE49-F238E27FC236}">
                <a16:creationId xmlns:a16="http://schemas.microsoft.com/office/drawing/2014/main" id="{9C0BCB52-32AB-AB4D-A69E-55A15560C9C7}"/>
              </a:ext>
            </a:extLst>
          </p:cNvPr>
          <p:cNvPicPr>
            <a:picLocks noGrp="1" noChangeAspect="1"/>
          </p:cNvPicPr>
          <p:nvPr>
            <p:ph idx="1"/>
          </p:nvPr>
        </p:nvPicPr>
        <p:blipFill>
          <a:blip r:embed="rId3"/>
          <a:stretch>
            <a:fillRect/>
          </a:stretch>
        </p:blipFill>
        <p:spPr>
          <a:xfrm>
            <a:off x="6096001" y="1140315"/>
            <a:ext cx="5143500" cy="4564855"/>
          </a:xfrm>
          <a:prstGeom prst="rect">
            <a:avLst/>
          </a:prstGeom>
        </p:spPr>
      </p:pic>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12356221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3395</Words>
  <Application>Microsoft Macintosh PowerPoint</Application>
  <PresentationFormat>Widescreen</PresentationFormat>
  <Paragraphs>204</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Trebuchet MS</vt:lpstr>
      <vt:lpstr>Wingdings 3</vt:lpstr>
      <vt:lpstr>Facet</vt:lpstr>
      <vt:lpstr>Airline Analysis IST 387 Final</vt:lpstr>
      <vt:lpstr>Histograms from Airline Dataset</vt:lpstr>
      <vt:lpstr>Histograms from Airline Dataset</vt:lpstr>
      <vt:lpstr>Histograms from Airline Dataset</vt:lpstr>
      <vt:lpstr>Tables from Airline Dataset</vt:lpstr>
      <vt:lpstr>Tables from Airline Dataset</vt:lpstr>
      <vt:lpstr>Boxplots from Airline Dataset</vt:lpstr>
      <vt:lpstr>Boxplots from Airline Dataset</vt:lpstr>
      <vt:lpstr>Boxplots of Airline Dataset</vt:lpstr>
      <vt:lpstr>Map of the Origin Location of Airline Promoters</vt:lpstr>
      <vt:lpstr>Map of the Origin Location of Airline Detractors</vt:lpstr>
      <vt:lpstr>Word Clouds from Airline Reviews</vt:lpstr>
      <vt:lpstr>Detractors’ Positive and Negative Words in Airline Review</vt:lpstr>
      <vt:lpstr>Promoters’ Positive and Negative Words in Airline Review</vt:lpstr>
      <vt:lpstr>What makes a Detractor?</vt:lpstr>
      <vt:lpstr>What Changes the Rating of Recommending this Airline the Most?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Analysis IST 387 Final</dc:title>
  <dc:creator>Alejandro Eduardo Pesantez</dc:creator>
  <cp:lastModifiedBy>Alejandro Eduardo Pesantez</cp:lastModifiedBy>
  <cp:revision>4</cp:revision>
  <dcterms:created xsi:type="dcterms:W3CDTF">2020-12-02T23:34:32Z</dcterms:created>
  <dcterms:modified xsi:type="dcterms:W3CDTF">2020-12-03T00:23:50Z</dcterms:modified>
</cp:coreProperties>
</file>